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62" r:id="rId3"/>
    <p:sldId id="264" r:id="rId4"/>
    <p:sldId id="257" r:id="rId5"/>
    <p:sldId id="268" r:id="rId6"/>
    <p:sldId id="267" r:id="rId7"/>
    <p:sldId id="266" r:id="rId8"/>
    <p:sldId id="265" r:id="rId9"/>
    <p:sldId id="263" r:id="rId10"/>
    <p:sldId id="270" r:id="rId11"/>
    <p:sldId id="275" r:id="rId12"/>
    <p:sldId id="269" r:id="rId13"/>
    <p:sldId id="272" r:id="rId14"/>
    <p:sldId id="274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91"/>
    <a:srgbClr val="F0A355"/>
    <a:srgbClr val="A2D79D"/>
    <a:srgbClr val="7DC4E8"/>
    <a:srgbClr val="FDE486"/>
    <a:srgbClr val="ECA797"/>
    <a:srgbClr val="004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>
        <p:scale>
          <a:sx n="120" d="100"/>
          <a:sy n="120" d="100"/>
        </p:scale>
        <p:origin x="-129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64C29-8CEE-E242-AFDE-E29D5DFBAC12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92226-13F3-2040-B42A-C988EDF44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54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06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73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26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87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516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86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8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11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34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619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10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273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812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00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8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6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96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7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2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10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5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8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14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8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0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79583DB-BA3A-3AE7-2738-71CA91931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333"/>
          <a:stretch/>
        </p:blipFill>
        <p:spPr>
          <a:xfrm>
            <a:off x="0" y="38462"/>
            <a:ext cx="7924800" cy="6465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97913C-9491-8E62-92C4-F17FB2F24AE5}"/>
              </a:ext>
            </a:extLst>
          </p:cNvPr>
          <p:cNvSpPr txBox="1"/>
          <p:nvPr/>
        </p:nvSpPr>
        <p:spPr>
          <a:xfrm>
            <a:off x="4572000" y="573932"/>
            <a:ext cx="40758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F0A355"/>
                </a:solidFill>
                <a:latin typeface="Helvetica" pitchFamily="2" charset="0"/>
              </a:rPr>
              <a:t>10 правил этикета электронной переписки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D4A3706-DDDB-FE9D-0B11-D39D9470D5F3}"/>
              </a:ext>
            </a:extLst>
          </p:cNvPr>
          <p:cNvSpPr txBox="1"/>
          <p:nvPr/>
        </p:nvSpPr>
        <p:spPr>
          <a:xfrm>
            <a:off x="4581728" y="1838527"/>
            <a:ext cx="4075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4E91"/>
                </a:solidFill>
                <a:latin typeface="HELVETICANEUECYR-MEDIUMITALIC" panose="02000503040000020004" pitchFamily="2" charset="0"/>
              </a:rPr>
              <a:t>ПАМЯТКА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44" y="3984390"/>
            <a:ext cx="265030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上箭头 9"/>
          <p:cNvSpPr/>
          <p:nvPr/>
        </p:nvSpPr>
        <p:spPr bwMode="auto">
          <a:xfrm>
            <a:off x="301558" y="916627"/>
            <a:ext cx="804116" cy="1072693"/>
          </a:xfrm>
          <a:custGeom>
            <a:avLst/>
            <a:gdLst/>
            <a:ahLst/>
            <a:cxnLst/>
            <a:rect l="l" t="t" r="r" b="b"/>
            <a:pathLst>
              <a:path w="995363" h="1328736">
                <a:moveTo>
                  <a:pt x="498475" y="0"/>
                </a:moveTo>
                <a:lnTo>
                  <a:pt x="787400" y="215638"/>
                </a:lnTo>
                <a:lnTo>
                  <a:pt x="579547" y="215638"/>
                </a:lnTo>
                <a:lnTo>
                  <a:pt x="579547" y="323849"/>
                </a:lnTo>
                <a:lnTo>
                  <a:pt x="995363" y="323849"/>
                </a:lnTo>
                <a:lnTo>
                  <a:pt x="995363" y="496227"/>
                </a:lnTo>
                <a:lnTo>
                  <a:pt x="836660" y="709216"/>
                </a:lnTo>
                <a:lnTo>
                  <a:pt x="839017" y="712377"/>
                </a:lnTo>
                <a:lnTo>
                  <a:pt x="754135" y="826293"/>
                </a:lnTo>
                <a:lnTo>
                  <a:pt x="832615" y="931616"/>
                </a:lnTo>
                <a:lnTo>
                  <a:pt x="830312" y="934706"/>
                </a:lnTo>
                <a:lnTo>
                  <a:pt x="995363" y="1156214"/>
                </a:lnTo>
                <a:lnTo>
                  <a:pt x="995363" y="1328736"/>
                </a:lnTo>
                <a:lnTo>
                  <a:pt x="0" y="1328736"/>
                </a:lnTo>
                <a:lnTo>
                  <a:pt x="0" y="323849"/>
                </a:lnTo>
                <a:lnTo>
                  <a:pt x="417404" y="323849"/>
                </a:lnTo>
                <a:lnTo>
                  <a:pt x="417404" y="215638"/>
                </a:lnTo>
                <a:lnTo>
                  <a:pt x="209550" y="215638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7500" tIns="216000" bIns="3510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4D4D4D"/>
                </a:solidFill>
                <a:latin typeface="Impact" pitchFamily="34" charset="0"/>
              </a:rPr>
              <a:t>7</a:t>
            </a:r>
            <a:endParaRPr lang="zh-CN" altLang="en-US" sz="2400" kern="0" dirty="0">
              <a:solidFill>
                <a:srgbClr val="4D4D4D"/>
              </a:solidFill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5386" y="1303430"/>
            <a:ext cx="7206017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1) Текст письма государственного органа должен содержать обращение и приветствие.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Например, </a:t>
            </a:r>
            <a:r>
              <a:rPr lang="ru-RU" sz="1400" dirty="0">
                <a:solidFill>
                  <a:srgbClr val="A2D7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«Добрый день!»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или,  если знаете имя, то </a:t>
            </a:r>
            <a:r>
              <a:rPr lang="ru-RU" sz="1400" dirty="0">
                <a:solidFill>
                  <a:srgbClr val="A2D7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«Уважаемый (</a:t>
            </a:r>
            <a:r>
              <a:rPr lang="ru-RU" sz="1400" dirty="0" err="1">
                <a:solidFill>
                  <a:srgbClr val="A2D7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ая</a:t>
            </a:r>
            <a:r>
              <a:rPr lang="ru-RU" sz="1400" dirty="0">
                <a:solidFill>
                  <a:srgbClr val="A2D7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Имя (возможно, Отчество</a:t>
            </a:r>
            <a:r>
              <a:rPr lang="ru-RU" sz="1400" dirty="0" smtClean="0">
                <a:solidFill>
                  <a:srgbClr val="A2D7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)»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Если письмо адресовано группе людей возможно использование слов: </a:t>
            </a:r>
            <a:r>
              <a:rPr lang="ru-RU" sz="1400" dirty="0">
                <a:solidFill>
                  <a:srgbClr val="A2D7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«Уважаемые коллеги</a:t>
            </a:r>
            <a:r>
              <a:rPr lang="ru-RU" sz="1400" dirty="0" smtClean="0">
                <a:solidFill>
                  <a:srgbClr val="A2D7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!»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Без обращения можно обойтись только в случае интенсивной переписки в режиме «вопрос-ответ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».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2) Текст письма должен быть грамотным и не содержать ошибок.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Необходимо перечитать письмо пред отправлением, исправить ошибки и опечатки. Небрежность – плохое качество для работника государственного органа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3) Текст письма должен быть понятным по содержанию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Необходимо помнить, что «краткость – сестра таланта». Если предмет письма требует подробностей, укажите конкретные параметры в сжатой форме или путем «прикрепления» к письму файлов с необходимой информацией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endParaRPr lang="ru-RU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4) Переписку необходимо вести в рамках одной темы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5) Текст письма должен быть структурированным по содержанию и по внешнему восприятию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Структурированный текст легко читать. 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Во избежание некорректной трактовки информации необходимо использовать деловой стиль письма, тон – нейтральный. Он не должен иметь черты агрессивности и раздражительности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8" y="281953"/>
            <a:ext cx="8465401" cy="286627"/>
          </a:xfrm>
        </p:spPr>
        <p:txBody>
          <a:bodyPr>
            <a:noAutofit/>
          </a:bodyPr>
          <a:lstStyle/>
          <a:p>
            <a:pPr marL="1168400" indent="-1168400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</a:t>
            </a:r>
            <a:r>
              <a:rPr lang="ru-RU" sz="1600" b="1" dirty="0" smtClean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7.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Текст письма должен отвечать определенным требованиям, предъявляемым  к деловым письмам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52451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上箭头 9"/>
          <p:cNvSpPr/>
          <p:nvPr/>
        </p:nvSpPr>
        <p:spPr bwMode="auto">
          <a:xfrm>
            <a:off x="301558" y="916627"/>
            <a:ext cx="804116" cy="1072693"/>
          </a:xfrm>
          <a:custGeom>
            <a:avLst/>
            <a:gdLst/>
            <a:ahLst/>
            <a:cxnLst/>
            <a:rect l="l" t="t" r="r" b="b"/>
            <a:pathLst>
              <a:path w="995363" h="1328736">
                <a:moveTo>
                  <a:pt x="498475" y="0"/>
                </a:moveTo>
                <a:lnTo>
                  <a:pt x="787400" y="215638"/>
                </a:lnTo>
                <a:lnTo>
                  <a:pt x="579547" y="215638"/>
                </a:lnTo>
                <a:lnTo>
                  <a:pt x="579547" y="323849"/>
                </a:lnTo>
                <a:lnTo>
                  <a:pt x="995363" y="323849"/>
                </a:lnTo>
                <a:lnTo>
                  <a:pt x="995363" y="496227"/>
                </a:lnTo>
                <a:lnTo>
                  <a:pt x="836660" y="709216"/>
                </a:lnTo>
                <a:lnTo>
                  <a:pt x="839017" y="712377"/>
                </a:lnTo>
                <a:lnTo>
                  <a:pt x="754135" y="826293"/>
                </a:lnTo>
                <a:lnTo>
                  <a:pt x="832615" y="931616"/>
                </a:lnTo>
                <a:lnTo>
                  <a:pt x="830312" y="934706"/>
                </a:lnTo>
                <a:lnTo>
                  <a:pt x="995363" y="1156214"/>
                </a:lnTo>
                <a:lnTo>
                  <a:pt x="995363" y="1328736"/>
                </a:lnTo>
                <a:lnTo>
                  <a:pt x="0" y="1328736"/>
                </a:lnTo>
                <a:lnTo>
                  <a:pt x="0" y="323849"/>
                </a:lnTo>
                <a:lnTo>
                  <a:pt x="417404" y="323849"/>
                </a:lnTo>
                <a:lnTo>
                  <a:pt x="417404" y="215638"/>
                </a:lnTo>
                <a:lnTo>
                  <a:pt x="209550" y="215638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7500" tIns="216000" bIns="3510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4D4D4D"/>
                </a:solidFill>
                <a:latin typeface="Impact" pitchFamily="34" charset="0"/>
              </a:rPr>
              <a:t>7</a:t>
            </a:r>
            <a:endParaRPr lang="zh-CN" altLang="en-US" sz="2400" kern="0" dirty="0">
              <a:solidFill>
                <a:srgbClr val="4D4D4D"/>
              </a:solidFill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199" y="1278030"/>
            <a:ext cx="720601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) Шрифт текста письма должен быть распространенного типа, который будет отображаться во всех почтовых сервисах.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Следует заботиться о том, чтобы применяемый шрифт пересылался в письме вместе с текстом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7) Размер шрифта в тексте письма должен быть однообразным.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Мелким шрифтом можно писать какие-либо незначительные примечания, все остальное надо делать шрифтом одного размера. В некоторых почтовых сервисах вообще используется один-единственный универсальный шрифт. Об этом всегда следует помнить, поскольку все изыски отправителя по художественному оформлению текста шрифтами разных размеров в конечном итоге у получателя будут выглядеть как однообразный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текст.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endParaRPr lang="ru-RU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) В тексте письма не стоит злоупотреблять использованием прописных и заглавных букв.</a:t>
            </a: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Сложно читать письма, где все буквы маленькие, даже в начале предложения, или наоборот, где все буквы ЗАГЛАВНЫЕ. Помните, что ПИСЬМО, НАПИСАННОЕ ПРИ ВКЛЮЧЕННОЙ КЛАВИШЕ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Caps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Lock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И СОСТОЯЩЕЕ ИЗ ЗАГЛАВНЫХ БУКВ, ВОСПРИНИМАЕТСЯ как КРИК и означает только крик и ничего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другого.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) Переписку всегда заканчивает тот, кто ее начал. Последнее письмо направляет инициатор переписки. Даже если все вопросы решены, необходимо закончить переписку словами благодарности за эффективное сотрудничество и оперативные ответы. В конце любого письма должна быть подпись, содержащая имя, отчество (при наличии) фамилию, должность отправителя, его рабочие контакты. </a:t>
            </a: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b="1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Это хороший тон и показатель корпоративной культуры в органе государственной власти</a:t>
            </a:r>
            <a:r>
              <a:rPr lang="ru-RU" sz="1400" b="1" dirty="0" smtClean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400" b="1" dirty="0">
              <a:solidFill>
                <a:srgbClr val="F0A35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8" y="281953"/>
            <a:ext cx="8465401" cy="286627"/>
          </a:xfrm>
        </p:spPr>
        <p:txBody>
          <a:bodyPr>
            <a:noAutofit/>
          </a:bodyPr>
          <a:lstStyle/>
          <a:p>
            <a:pPr marL="1168400" indent="-1168400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</a:t>
            </a:r>
            <a:r>
              <a:rPr lang="ru-RU" sz="1600" b="1" dirty="0" smtClean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7.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Текст письма должен отвечать определенным требованиям, предъявляемым  к деловым письмам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52451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上箭头 9"/>
          <p:cNvSpPr/>
          <p:nvPr/>
        </p:nvSpPr>
        <p:spPr bwMode="auto">
          <a:xfrm>
            <a:off x="185699" y="936459"/>
            <a:ext cx="810587" cy="1067839"/>
          </a:xfrm>
          <a:custGeom>
            <a:avLst/>
            <a:gdLst/>
            <a:ahLst/>
            <a:cxnLst/>
            <a:rect l="l" t="t" r="r" b="b"/>
            <a:pathLst>
              <a:path w="1003300" h="1322387">
                <a:moveTo>
                  <a:pt x="501650" y="0"/>
                </a:moveTo>
                <a:lnTo>
                  <a:pt x="790575" y="215638"/>
                </a:lnTo>
                <a:lnTo>
                  <a:pt x="582722" y="215638"/>
                </a:lnTo>
                <a:lnTo>
                  <a:pt x="582722" y="327025"/>
                </a:lnTo>
                <a:lnTo>
                  <a:pt x="1003300" y="327025"/>
                </a:lnTo>
                <a:lnTo>
                  <a:pt x="1003300" y="1322387"/>
                </a:lnTo>
                <a:lnTo>
                  <a:pt x="831195" y="1322387"/>
                </a:lnTo>
                <a:lnTo>
                  <a:pt x="618542" y="1163685"/>
                </a:lnTo>
                <a:lnTo>
                  <a:pt x="615386" y="1166041"/>
                </a:lnTo>
                <a:lnTo>
                  <a:pt x="501650" y="1081159"/>
                </a:lnTo>
                <a:lnTo>
                  <a:pt x="396493" y="1159639"/>
                </a:lnTo>
                <a:lnTo>
                  <a:pt x="393408" y="1157337"/>
                </a:lnTo>
                <a:lnTo>
                  <a:pt x="172250" y="1322387"/>
                </a:lnTo>
                <a:lnTo>
                  <a:pt x="0" y="1322387"/>
                </a:lnTo>
                <a:lnTo>
                  <a:pt x="0" y="327025"/>
                </a:lnTo>
                <a:lnTo>
                  <a:pt x="420579" y="327025"/>
                </a:lnTo>
                <a:lnTo>
                  <a:pt x="420579" y="215638"/>
                </a:lnTo>
                <a:lnTo>
                  <a:pt x="212725" y="215638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7500" tIns="216000" bIns="3510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4D4D4D"/>
                </a:solidFill>
                <a:latin typeface="Impact" pitchFamily="34" charset="0"/>
              </a:rPr>
              <a:t>8</a:t>
            </a:r>
            <a:endParaRPr lang="zh-CN" altLang="en-US" sz="2400" kern="0" dirty="0">
              <a:solidFill>
                <a:srgbClr val="4D4D4D"/>
              </a:solidFill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4586" y="1312115"/>
            <a:ext cx="720601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Необходимо всегда отвечать на официальную корреспонденцию, за исключением информационных писем. 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Работа с электронной почтой зависит от дисциплинированности и организованности получателя, что заключается в регулярном мониторинге почтового ящика, ознакомлении с входящей корреспонденцией, ее изучением, систематизацией и составлением ответов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Одним из важных моментов является вовремя отправленный ответ, что уже само по себе характеризует получателя с положительной стороны и говорит о его ответственности и заинтересованности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rgbClr val="A2D7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Электронная переписка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– это не привычная бумажная почта с почтальонами, автомобилями, самолетами, поездами. Электронные письма доставляются в считанные секунды, и отправители надеются на быстрый ответ. В электронном общении приняты совершенно другие темпы, можно сказать, что это «здесь и сейчас». Опоздание по времени может привести к утрате актуальности обсуждаемой темы.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8" y="281953"/>
            <a:ext cx="8465401" cy="286627"/>
          </a:xfrm>
        </p:spPr>
        <p:txBody>
          <a:bodyPr>
            <a:noAutofit/>
          </a:bodyPr>
          <a:lstStyle/>
          <a:p>
            <a:pPr marL="1168400" indent="-1168400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8</a:t>
            </a:r>
            <a:r>
              <a:rPr lang="ru-RU" sz="1600" b="1" dirty="0" smtClean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На электронные письма нужно отвечать.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4240169"/>
            <a:ext cx="3148688" cy="2520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198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301558" y="1231400"/>
            <a:ext cx="1074311" cy="804114"/>
          </a:xfrm>
          <a:custGeom>
            <a:avLst/>
            <a:gdLst>
              <a:gd name="T0" fmla="*/ 0 w 1330323"/>
              <a:gd name="T1" fmla="*/ 0 h 996950"/>
              <a:gd name="T2" fmla="*/ 1330323 w 1330323"/>
              <a:gd name="T3" fmla="*/ 996950 h 996950"/>
            </a:gdLst>
            <a:ahLst/>
            <a:cxnLst/>
            <a:rect l="T0" t="T1" r="T2" b="T3"/>
            <a:pathLst>
              <a:path w="1330323" h="996950">
                <a:moveTo>
                  <a:pt x="0" y="0"/>
                </a:moveTo>
                <a:lnTo>
                  <a:pt x="1003300" y="0"/>
                </a:lnTo>
                <a:lnTo>
                  <a:pt x="1003300" y="421150"/>
                </a:lnTo>
                <a:lnTo>
                  <a:pt x="1114685" y="421150"/>
                </a:lnTo>
                <a:lnTo>
                  <a:pt x="1114685" y="212725"/>
                </a:lnTo>
                <a:lnTo>
                  <a:pt x="1330323" y="502444"/>
                </a:lnTo>
                <a:lnTo>
                  <a:pt x="1114685" y="792162"/>
                </a:lnTo>
                <a:lnTo>
                  <a:pt x="1114685" y="583738"/>
                </a:lnTo>
                <a:lnTo>
                  <a:pt x="1003300" y="583738"/>
                </a:lnTo>
                <a:lnTo>
                  <a:pt x="1003300" y="996950"/>
                </a:lnTo>
                <a:lnTo>
                  <a:pt x="831195" y="996950"/>
                </a:lnTo>
                <a:lnTo>
                  <a:pt x="618542" y="837994"/>
                </a:lnTo>
                <a:lnTo>
                  <a:pt x="615386" y="840354"/>
                </a:lnTo>
                <a:lnTo>
                  <a:pt x="501650" y="755337"/>
                </a:lnTo>
                <a:lnTo>
                  <a:pt x="396493" y="833942"/>
                </a:lnTo>
                <a:lnTo>
                  <a:pt x="393408" y="831636"/>
                </a:lnTo>
                <a:lnTo>
                  <a:pt x="172250" y="996950"/>
                </a:lnTo>
                <a:lnTo>
                  <a:pt x="0" y="996950"/>
                </a:lnTo>
                <a:close/>
              </a:path>
            </a:pathLst>
          </a:custGeom>
          <a:gradFill rotWithShape="1">
            <a:gsLst>
              <a:gs pos="0">
                <a:srgbClr val="0846AC"/>
              </a:gs>
              <a:gs pos="100000">
                <a:srgbClr val="2180C1"/>
              </a:gs>
            </a:gsLst>
            <a:lin ang="5400000" scaled="1"/>
          </a:gradFill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24000" anchor="ctr"/>
          <a:lstStyle/>
          <a:p>
            <a:pPr algn="ctr">
              <a:lnSpc>
                <a:spcPct val="120000"/>
              </a:lnSpc>
              <a:defRPr/>
            </a:pPr>
            <a:r>
              <a:rPr lang="ru-RU" altLang="zh-CN" sz="2400" b="1" kern="0" dirty="0">
                <a:solidFill>
                  <a:sysClr val="window" lastClr="FFFFFF"/>
                </a:solidFill>
                <a:latin typeface="Impact" pitchFamily="34" charset="0"/>
              </a:rPr>
              <a:t>9</a:t>
            </a:r>
            <a:endParaRPr lang="zh-CN" altLang="en-US" sz="2400" b="1" kern="0" dirty="0">
              <a:solidFill>
                <a:sysClr val="window" lastClr="FFFFFF"/>
              </a:solidFill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6786" y="2327321"/>
            <a:ext cx="7206017" cy="710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Так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как электронную почту, могут взломать, перехватить, записанные в электронных письмах пароли, номера банковских карт, и т.п. могут стать доступными посторонним лицам, такую информацию не стоит доверять электронной почте.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8" y="281953"/>
            <a:ext cx="8465401" cy="286627"/>
          </a:xfrm>
        </p:spPr>
        <p:txBody>
          <a:bodyPr>
            <a:noAutofit/>
          </a:bodyPr>
          <a:lstStyle/>
          <a:p>
            <a:pPr marL="1168400" indent="-1168400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</a:t>
            </a:r>
            <a:r>
              <a:rPr lang="ru-RU" sz="1600" b="1" dirty="0" smtClean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9.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Не рекомендуется отправлять по электронной почте конфиденциальную информацию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195" y="3628075"/>
            <a:ext cx="324463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41"/>
          <p:cNvSpPr/>
          <p:nvPr/>
        </p:nvSpPr>
        <p:spPr>
          <a:xfrm>
            <a:off x="301558" y="1293167"/>
            <a:ext cx="1067839" cy="810586"/>
          </a:xfrm>
          <a:custGeom>
            <a:avLst/>
            <a:gdLst/>
            <a:ahLst/>
            <a:cxnLst/>
            <a:rect l="l" t="t" r="r" b="b"/>
            <a:pathLst>
              <a:path w="1322385" h="1004887">
                <a:moveTo>
                  <a:pt x="0" y="0"/>
                </a:moveTo>
                <a:lnTo>
                  <a:pt x="995363" y="0"/>
                </a:lnTo>
                <a:lnTo>
                  <a:pt x="995363" y="421150"/>
                </a:lnTo>
                <a:lnTo>
                  <a:pt x="1106747" y="421150"/>
                </a:lnTo>
                <a:lnTo>
                  <a:pt x="1106747" y="212725"/>
                </a:lnTo>
                <a:lnTo>
                  <a:pt x="1322385" y="502443"/>
                </a:lnTo>
                <a:lnTo>
                  <a:pt x="1106747" y="792162"/>
                </a:lnTo>
                <a:lnTo>
                  <a:pt x="1106747" y="583738"/>
                </a:lnTo>
                <a:lnTo>
                  <a:pt x="995363" y="583738"/>
                </a:lnTo>
                <a:lnTo>
                  <a:pt x="995363" y="1004887"/>
                </a:lnTo>
                <a:lnTo>
                  <a:pt x="0" y="1004887"/>
                </a:lnTo>
                <a:lnTo>
                  <a:pt x="0" y="832509"/>
                </a:lnTo>
                <a:lnTo>
                  <a:pt x="158702" y="619521"/>
                </a:lnTo>
                <a:lnTo>
                  <a:pt x="156346" y="616359"/>
                </a:lnTo>
                <a:lnTo>
                  <a:pt x="241228" y="502443"/>
                </a:lnTo>
                <a:lnTo>
                  <a:pt x="162748" y="397120"/>
                </a:lnTo>
                <a:lnTo>
                  <a:pt x="165051" y="394030"/>
                </a:lnTo>
                <a:lnTo>
                  <a:pt x="0" y="172523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Ins="324000" anchor="ctr"/>
          <a:lstStyle/>
          <a:p>
            <a:pPr algn="ctr">
              <a:lnSpc>
                <a:spcPct val="120000"/>
              </a:lnSpc>
              <a:defRPr/>
            </a:pPr>
            <a:r>
              <a:rPr lang="ru-RU" altLang="zh-CN" sz="2400" kern="0" dirty="0" smtClean="0">
                <a:solidFill>
                  <a:srgbClr val="4D4D4D"/>
                </a:solidFill>
                <a:latin typeface="Impact" pitchFamily="34" charset="0"/>
              </a:rPr>
              <a:t>10</a:t>
            </a:r>
            <a:endParaRPr lang="zh-CN" altLang="en-US" sz="2400" kern="0" dirty="0">
              <a:solidFill>
                <a:srgbClr val="4D4D4D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9397" y="1896315"/>
            <a:ext cx="7206017" cy="13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В государственном органе необходимо соблюдать требование по неразглашению конфиденциальной информации, что распространяется и на электронную переписку. </a:t>
            </a:r>
            <a:endParaRPr lang="ru-RU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Общение посредством электронной почты без взаимного визуального и слухового контакта требует соблюдения правил этикета, которые в свою очередь способствуют налаживанию грамотного и культурного диалога между людьми.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8" y="281953"/>
            <a:ext cx="8465401" cy="286627"/>
          </a:xfrm>
        </p:spPr>
        <p:txBody>
          <a:bodyPr>
            <a:noAutofit/>
          </a:bodyPr>
          <a:lstStyle/>
          <a:p>
            <a:pPr marL="1168400" indent="-1168400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</a:t>
            </a:r>
            <a:r>
              <a:rPr lang="ru-RU" sz="1600" b="1" dirty="0" smtClean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10.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Не рекомендуется публиковать информацию из личных писем без согласия их отправителей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77" y="3876064"/>
            <a:ext cx="5461000" cy="20751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558" y="4913654"/>
            <a:ext cx="151712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6605">
            <a:off x="2643598" y="3310128"/>
            <a:ext cx="5930900" cy="3386544"/>
          </a:xfrm>
          <a:prstGeom prst="rect">
            <a:avLst/>
          </a:prstGeom>
          <a:effectLst>
            <a:softEdge rad="635000"/>
          </a:effec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2639" y="1302637"/>
            <a:ext cx="7206018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ru-RU" sz="1400" b="1" i="1" dirty="0" smtClean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Ищите </a:t>
            </a:r>
            <a:r>
              <a:rPr lang="ru-RU" sz="1400" b="1" i="1" dirty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меня в том, что я </a:t>
            </a:r>
            <a:r>
              <a:rPr lang="ru-RU" sz="1400" b="1" i="1" dirty="0" smtClean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пишу». </a:t>
            </a:r>
            <a:r>
              <a:rPr lang="ru-RU" sz="1400" b="1" i="1" dirty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ru-RU" sz="1400" b="1" i="1" dirty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ru-RU" sz="1400" dirty="0">
              <a:solidFill>
                <a:srgbClr val="004E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b="1" i="1" dirty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(Антуан де Сент-Экзюпери)</a:t>
            </a:r>
            <a:endParaRPr lang="ru-RU" sz="1400" dirty="0">
              <a:solidFill>
                <a:srgbClr val="004E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b="1" i="1" dirty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endParaRPr lang="ru-RU" sz="1400" dirty="0">
              <a:solidFill>
                <a:srgbClr val="004E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Это очень меткое выражение, в том числе, в отношении вышеупомянутых принципов этикета при осуществлении электронной переписки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Те же правила актуальны для общения с коллегами при использовании мессенджеров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64964" y="1636233"/>
            <a:ext cx="7206017" cy="178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b="1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Общение между людьми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– это естественный и жизненно важный процесс. Когда-то эпистолярный жанр был единственным доступным способом общения людей, находящихся на удалении друг от друга. Почта существовала со времен древнего Рима, если не раньше. Люди переписывались. В литературе известны даже романы и повести в письмах.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Современные достижения в сфере информационных технологий предлагают новые, более совершенные способы общения.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Доступной и распространенной среди пользователей электронной почты присущи определенные правила ведения переписки. Подобные правила позволяют организовать и вести переписку в рамках принятых культурных и деловых норм.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3786187"/>
            <a:ext cx="63817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3581" y="1183881"/>
            <a:ext cx="7229900" cy="40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b="1" dirty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Этикет электронной переписки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включает особенности оформления, составления писем, а также принципы общения адресатов: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7813" y="1967742"/>
            <a:ext cx="722990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1.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Заполнение всех полей в электронном письме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2.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Почтовый адрес и имя отправителя должны быть понятными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3.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Обязательное заполнение темы (заголовка, названия) письма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4.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При ответе на письмо не рекомендуется  менять тему письма. </a:t>
            </a:r>
          </a:p>
          <a:p>
            <a:pPr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5</a:t>
            </a:r>
            <a:r>
              <a:rPr lang="ru-RU" sz="1400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Заполнение почтового адреса получателя осуществляется в последнюю очередь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6.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Рекомендуется сохранять текст письма в отдельном файле перед отправкой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7.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Текст письма должен отвечать определенным требованиям, предъявляемым к деловым письмам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8.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На электронные письма нужно отвечать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9.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Не рекомендуется отправлять по электронной почте конфиденциальную  информацию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10.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Не рекомендуется публиковать информацию из личных писем без согласия их отправителей.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13" y="610815"/>
            <a:ext cx="720000" cy="7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5236578"/>
            <a:ext cx="585216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281953"/>
            <a:ext cx="8083686" cy="286627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1.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Заполнение всех полей в электронном письме.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301558" y="840509"/>
            <a:ext cx="1074311" cy="804114"/>
          </a:xfrm>
          <a:custGeom>
            <a:avLst/>
            <a:gdLst>
              <a:gd name="T0" fmla="*/ 0 w 1330323"/>
              <a:gd name="T1" fmla="*/ 0 h 996950"/>
              <a:gd name="T2" fmla="*/ 1330323 w 1330323"/>
              <a:gd name="T3" fmla="*/ 996950 h 996950"/>
            </a:gdLst>
            <a:ahLst/>
            <a:cxnLst/>
            <a:rect l="T0" t="T1" r="T2" b="T3"/>
            <a:pathLst>
              <a:path w="1330323" h="996950">
                <a:moveTo>
                  <a:pt x="0" y="0"/>
                </a:moveTo>
                <a:lnTo>
                  <a:pt x="1003300" y="0"/>
                </a:lnTo>
                <a:lnTo>
                  <a:pt x="1003300" y="421150"/>
                </a:lnTo>
                <a:lnTo>
                  <a:pt x="1114685" y="421150"/>
                </a:lnTo>
                <a:lnTo>
                  <a:pt x="1114685" y="212725"/>
                </a:lnTo>
                <a:lnTo>
                  <a:pt x="1330323" y="502444"/>
                </a:lnTo>
                <a:lnTo>
                  <a:pt x="1114685" y="792162"/>
                </a:lnTo>
                <a:lnTo>
                  <a:pt x="1114685" y="583738"/>
                </a:lnTo>
                <a:lnTo>
                  <a:pt x="1003300" y="583738"/>
                </a:lnTo>
                <a:lnTo>
                  <a:pt x="1003300" y="996950"/>
                </a:lnTo>
                <a:lnTo>
                  <a:pt x="831195" y="996950"/>
                </a:lnTo>
                <a:lnTo>
                  <a:pt x="618542" y="837994"/>
                </a:lnTo>
                <a:lnTo>
                  <a:pt x="615386" y="840354"/>
                </a:lnTo>
                <a:lnTo>
                  <a:pt x="501650" y="755337"/>
                </a:lnTo>
                <a:lnTo>
                  <a:pt x="396493" y="833942"/>
                </a:lnTo>
                <a:lnTo>
                  <a:pt x="393408" y="831636"/>
                </a:lnTo>
                <a:lnTo>
                  <a:pt x="172250" y="996950"/>
                </a:lnTo>
                <a:lnTo>
                  <a:pt x="0" y="996950"/>
                </a:lnTo>
                <a:close/>
              </a:path>
            </a:pathLst>
          </a:custGeom>
          <a:gradFill rotWithShape="1">
            <a:gsLst>
              <a:gs pos="0">
                <a:srgbClr val="0846AC"/>
              </a:gs>
              <a:gs pos="100000">
                <a:srgbClr val="2180C1"/>
              </a:gs>
            </a:gsLst>
            <a:lin ang="5400000" scaled="1"/>
          </a:gradFill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2400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Impact" pitchFamily="34" charset="0"/>
              </a:rPr>
              <a:t>1</a:t>
            </a:r>
            <a:endParaRPr lang="zh-CN" altLang="en-US" sz="2400" b="1" kern="0" dirty="0">
              <a:solidFill>
                <a:sysClr val="window" lastClr="FFFFFF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5611" y="1271450"/>
            <a:ext cx="7219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Для наглядности используем скриншот (рис. 1), на котором представлено, </a:t>
            </a:r>
            <a:b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как выглядит новое письмо (после нажатия на кнопку </a:t>
            </a:r>
            <a:r>
              <a:rPr lang="ru-RU" sz="1400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«Создать сообщение</a:t>
            </a:r>
            <a:r>
              <a:rPr lang="ru-RU" sz="1400" dirty="0" smtClean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»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):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1240" y="6162248"/>
            <a:ext cx="1473520" cy="248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Рис. 1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958" y="2114414"/>
            <a:ext cx="377371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Практически во всех почтовых сервисах электронное письмо содержит следующую информацию:</a:t>
            </a: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ru-RU" sz="1400" dirty="0" smtClean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Почтовый </a:t>
            </a:r>
            <a:r>
              <a:rPr lang="ru-RU" sz="1400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адрес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(e-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mail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r>
              <a:rPr lang="ru-RU" sz="1400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получателя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письма –  цифра 1 на рис. 1.</a:t>
            </a: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ru-RU" sz="1400" dirty="0" smtClean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Тема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(заголовок, название) </a:t>
            </a:r>
            <a:r>
              <a:rPr lang="ru-RU" sz="1400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письма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– цифра 2 на рис. 1.</a:t>
            </a: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ru-RU" sz="1400" dirty="0" smtClean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Содержание </a:t>
            </a:r>
            <a:r>
              <a:rPr lang="ru-RU" sz="1400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письма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(цифра 3 на рис. 1), в которое входит:</a:t>
            </a: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приветствие,</a:t>
            </a: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основной текст,</a:t>
            </a: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заключение,</a:t>
            </a: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подпись.</a:t>
            </a:r>
          </a:p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4. </a:t>
            </a:r>
            <a:r>
              <a:rPr lang="ru-RU" sz="1400" dirty="0" smtClean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Приложение </a:t>
            </a:r>
            <a:r>
              <a:rPr lang="ru-RU" sz="1400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 письму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(прикрепленные или вложенные файлы) – </a:t>
            </a:r>
            <a:b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цифра 4 на рис. 1. Если к письму не требуется прикреплять никаких файлов, поясняющих текст письма, то об этом пункте можно забыть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3"/>
          <a:srcRect l="27147" t="23993" r="36002" b="40267"/>
          <a:stretch/>
        </p:blipFill>
        <p:spPr bwMode="auto">
          <a:xfrm>
            <a:off x="4089447" y="2441584"/>
            <a:ext cx="4860000" cy="36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06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41"/>
          <p:cNvSpPr/>
          <p:nvPr/>
        </p:nvSpPr>
        <p:spPr>
          <a:xfrm>
            <a:off x="301558" y="849679"/>
            <a:ext cx="1067839" cy="810586"/>
          </a:xfrm>
          <a:custGeom>
            <a:avLst/>
            <a:gdLst/>
            <a:ahLst/>
            <a:cxnLst/>
            <a:rect l="l" t="t" r="r" b="b"/>
            <a:pathLst>
              <a:path w="1322385" h="1004887">
                <a:moveTo>
                  <a:pt x="0" y="0"/>
                </a:moveTo>
                <a:lnTo>
                  <a:pt x="995363" y="0"/>
                </a:lnTo>
                <a:lnTo>
                  <a:pt x="995363" y="421150"/>
                </a:lnTo>
                <a:lnTo>
                  <a:pt x="1106747" y="421150"/>
                </a:lnTo>
                <a:lnTo>
                  <a:pt x="1106747" y="212725"/>
                </a:lnTo>
                <a:lnTo>
                  <a:pt x="1322385" y="502443"/>
                </a:lnTo>
                <a:lnTo>
                  <a:pt x="1106747" y="792162"/>
                </a:lnTo>
                <a:lnTo>
                  <a:pt x="1106747" y="583738"/>
                </a:lnTo>
                <a:lnTo>
                  <a:pt x="995363" y="583738"/>
                </a:lnTo>
                <a:lnTo>
                  <a:pt x="995363" y="1004887"/>
                </a:lnTo>
                <a:lnTo>
                  <a:pt x="0" y="1004887"/>
                </a:lnTo>
                <a:lnTo>
                  <a:pt x="0" y="832509"/>
                </a:lnTo>
                <a:lnTo>
                  <a:pt x="158702" y="619521"/>
                </a:lnTo>
                <a:lnTo>
                  <a:pt x="156346" y="616359"/>
                </a:lnTo>
                <a:lnTo>
                  <a:pt x="241228" y="502443"/>
                </a:lnTo>
                <a:lnTo>
                  <a:pt x="162748" y="397120"/>
                </a:lnTo>
                <a:lnTo>
                  <a:pt x="165051" y="394030"/>
                </a:lnTo>
                <a:lnTo>
                  <a:pt x="0" y="172523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Ins="32400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4D4D4D"/>
                </a:solidFill>
                <a:latin typeface="Impact" pitchFamily="34" charset="0"/>
              </a:rPr>
              <a:t>2</a:t>
            </a:r>
            <a:endParaRPr lang="zh-CN" altLang="en-US" sz="2400" kern="0" dirty="0">
              <a:solidFill>
                <a:srgbClr val="4D4D4D"/>
              </a:solidFill>
              <a:latin typeface="Impac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788" y="2030556"/>
            <a:ext cx="7192369" cy="1479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Почтовый адрес отправителя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должен быть понятным и по возможности полным, чтобы вызывать доверие у адресата, например: BarcevihEI@novreg.ru.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Если у отправителя есть свой сайт или блог, то рекомендуется указать адрес с доменом сайта.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Если почтовый адрес имеет неопределенный вид abracadabra966@mail.ru, то получатель может отнести такое письмо </a:t>
            </a:r>
            <a:r>
              <a:rPr lang="ru-RU" sz="1400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 спаму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. Кроме того, следует учесть, что под </a:t>
            </a:r>
            <a:r>
              <a:rPr lang="ru-RU" sz="1400" dirty="0">
                <a:solidFill>
                  <a:srgbClr val="A2D7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«официальными» адресами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могут скрываться письма, носящие в себе </a:t>
            </a:r>
            <a:r>
              <a:rPr lang="ru-RU" sz="1400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угрозу в форме вируса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, приводящего к блокировке компьютера.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72565" y="1267675"/>
            <a:ext cx="63456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281953"/>
            <a:ext cx="8083686" cy="286627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2.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Почтовый адрес и имя отправителя должны быть понятными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57" y="4026916"/>
            <a:ext cx="2520000" cy="2520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790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47"/>
          <p:cNvSpPr/>
          <p:nvPr/>
        </p:nvSpPr>
        <p:spPr>
          <a:xfrm>
            <a:off x="533570" y="841736"/>
            <a:ext cx="804116" cy="1072692"/>
          </a:xfrm>
          <a:custGeom>
            <a:avLst/>
            <a:gdLst/>
            <a:ahLst/>
            <a:cxnLst/>
            <a:rect l="l" t="t" r="r" b="b"/>
            <a:pathLst>
              <a:path w="995364" h="1328736">
                <a:moveTo>
                  <a:pt x="0" y="0"/>
                </a:moveTo>
                <a:lnTo>
                  <a:pt x="995364" y="0"/>
                </a:lnTo>
                <a:lnTo>
                  <a:pt x="995364" y="1004887"/>
                </a:lnTo>
                <a:lnTo>
                  <a:pt x="609711" y="1004887"/>
                </a:lnTo>
                <a:lnTo>
                  <a:pt x="609711" y="1113098"/>
                </a:lnTo>
                <a:lnTo>
                  <a:pt x="817564" y="1113098"/>
                </a:lnTo>
                <a:lnTo>
                  <a:pt x="528639" y="1328736"/>
                </a:lnTo>
                <a:lnTo>
                  <a:pt x="239713" y="1113098"/>
                </a:lnTo>
                <a:lnTo>
                  <a:pt x="447568" y="1113098"/>
                </a:lnTo>
                <a:lnTo>
                  <a:pt x="447568" y="1004887"/>
                </a:lnTo>
                <a:lnTo>
                  <a:pt x="0" y="1004887"/>
                </a:lnTo>
                <a:lnTo>
                  <a:pt x="0" y="832510"/>
                </a:lnTo>
                <a:lnTo>
                  <a:pt x="158702" y="619521"/>
                </a:lnTo>
                <a:lnTo>
                  <a:pt x="156346" y="616359"/>
                </a:lnTo>
                <a:lnTo>
                  <a:pt x="241228" y="502444"/>
                </a:lnTo>
                <a:lnTo>
                  <a:pt x="162748" y="397120"/>
                </a:lnTo>
                <a:lnTo>
                  <a:pt x="165051" y="394031"/>
                </a:lnTo>
                <a:lnTo>
                  <a:pt x="0" y="172523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21600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4D4D4D"/>
                </a:solidFill>
                <a:latin typeface="Impact" pitchFamily="34" charset="0"/>
              </a:rPr>
              <a:t>3</a:t>
            </a:r>
            <a:endParaRPr lang="zh-CN" altLang="en-US" sz="2400" kern="0" dirty="0">
              <a:solidFill>
                <a:srgbClr val="4D4D4D"/>
              </a:solidFill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7452" y="2153138"/>
            <a:ext cx="7192369" cy="16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rgbClr val="7DC4E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Заголовок письма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– это реквизит документа, кратко излагающий его содержание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Тема (заголовок, название) письма должна быть краткой (не более 50 знаков), выражать суть письма. </a:t>
            </a:r>
            <a:endParaRPr lang="ru-RU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Необходимо в обязательном порядке заполнять поле с названием письма, так как это позволит найти нужное письмо среди потока корреспонденции. 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281953"/>
            <a:ext cx="8083686" cy="286627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</a:t>
            </a:r>
            <a:r>
              <a:rPr lang="ru-RU" sz="1600" b="1" dirty="0" smtClean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Обязательное заполнение темы (заголовка, названия) письма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95402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1"/>
          <p:cNvSpPr/>
          <p:nvPr/>
        </p:nvSpPr>
        <p:spPr>
          <a:xfrm>
            <a:off x="301558" y="844162"/>
            <a:ext cx="810586" cy="1067839"/>
          </a:xfrm>
          <a:custGeom>
            <a:avLst/>
            <a:gdLst/>
            <a:ahLst/>
            <a:cxnLst/>
            <a:rect l="l" t="t" r="r" b="b"/>
            <a:pathLst>
              <a:path w="1003300" h="1322387">
                <a:moveTo>
                  <a:pt x="0" y="0"/>
                </a:moveTo>
                <a:lnTo>
                  <a:pt x="172251" y="0"/>
                </a:lnTo>
                <a:lnTo>
                  <a:pt x="393409" y="165051"/>
                </a:lnTo>
                <a:lnTo>
                  <a:pt x="396493" y="162748"/>
                </a:lnTo>
                <a:lnTo>
                  <a:pt x="501650" y="241228"/>
                </a:lnTo>
                <a:lnTo>
                  <a:pt x="615386" y="156346"/>
                </a:lnTo>
                <a:lnTo>
                  <a:pt x="618543" y="158702"/>
                </a:lnTo>
                <a:lnTo>
                  <a:pt x="831195" y="0"/>
                </a:lnTo>
                <a:lnTo>
                  <a:pt x="1003300" y="0"/>
                </a:lnTo>
                <a:lnTo>
                  <a:pt x="1003300" y="995362"/>
                </a:lnTo>
                <a:lnTo>
                  <a:pt x="555734" y="995362"/>
                </a:lnTo>
                <a:lnTo>
                  <a:pt x="555734" y="1106749"/>
                </a:lnTo>
                <a:lnTo>
                  <a:pt x="763587" y="1106749"/>
                </a:lnTo>
                <a:lnTo>
                  <a:pt x="474662" y="1322387"/>
                </a:lnTo>
                <a:lnTo>
                  <a:pt x="185737" y="1106749"/>
                </a:lnTo>
                <a:lnTo>
                  <a:pt x="393591" y="1106749"/>
                </a:lnTo>
                <a:lnTo>
                  <a:pt x="393591" y="995362"/>
                </a:lnTo>
                <a:lnTo>
                  <a:pt x="0" y="995362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21600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4D4D4D"/>
                </a:solidFill>
                <a:latin typeface="Impact" pitchFamily="34" charset="0"/>
              </a:rPr>
              <a:t>4</a:t>
            </a:r>
            <a:endParaRPr lang="zh-CN" altLang="en-US" sz="2400" kern="0" dirty="0">
              <a:solidFill>
                <a:srgbClr val="4D4D4D"/>
              </a:solidFill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4167" y="856684"/>
            <a:ext cx="7206018" cy="19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В ходе переписки, в случае если получатель письма отвечает автору, </a:t>
            </a:r>
            <a:r>
              <a:rPr lang="ru-RU" sz="1400" dirty="0">
                <a:solidFill>
                  <a:srgbClr val="7DC4E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заголовок письма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не должен меняться. Он также не должен меняться в ходе многократной переписки, за исключением случаев, когда меняется тема обсуждения.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При ответе на письмо: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• Открыть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письмо. Нажать на </a:t>
            </a:r>
            <a:r>
              <a:rPr lang="ru-RU" sz="1400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«Ответить</a:t>
            </a:r>
            <a:r>
              <a:rPr lang="ru-RU" sz="1400" dirty="0" smtClean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»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• В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теме (заголовке) письма автоматически появится </a:t>
            </a:r>
            <a:r>
              <a:rPr lang="ru-RU" sz="1400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ru-RU" sz="1400" dirty="0" err="1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</a:t>
            </a:r>
            <a:r>
              <a:rPr lang="ru-RU" sz="1400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…»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(цифра 1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на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рис. 2). Буквы </a:t>
            </a:r>
            <a:r>
              <a:rPr lang="ru-RU" sz="1400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ru-RU" sz="1400" dirty="0" err="1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</a:t>
            </a:r>
            <a:r>
              <a:rPr lang="ru-RU" sz="1400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»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– условно обозначают переадресацию.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• Написать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свой ответ в начале письма так, чтобы сначала шел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ответ,</a:t>
            </a:r>
            <a:b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а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ниже – текст предыдущего письма.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27509" t="26275" r="39355" b="25530"/>
          <a:stretch/>
        </p:blipFill>
        <p:spPr bwMode="auto">
          <a:xfrm>
            <a:off x="3757778" y="2841579"/>
            <a:ext cx="4860000" cy="36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4558" y="3292062"/>
            <a:ext cx="3547111" cy="2556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В электронной деловой переписке  особенно в государственных органах принято сохранять историю переписки путем ответа на входящее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письмо</a:t>
            </a:r>
            <a:b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(в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рамках одной темы).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Заметим, что </a:t>
            </a:r>
            <a:r>
              <a:rPr lang="ru-RU" sz="1400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ru-RU" sz="1400" dirty="0" err="1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</a:t>
            </a:r>
            <a:r>
              <a:rPr lang="ru-RU" sz="1400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:»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– это сокращение от английского </a:t>
            </a:r>
            <a:r>
              <a:rPr lang="ru-RU" sz="1400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ru-RU" sz="1400" dirty="0" err="1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Reply</a:t>
            </a:r>
            <a:r>
              <a:rPr lang="ru-RU" sz="1400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:»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или </a:t>
            </a:r>
            <a:r>
              <a:rPr lang="ru-RU" sz="1400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ru-RU" sz="1400" dirty="0" err="1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Response</a:t>
            </a:r>
            <a:r>
              <a:rPr lang="ru-RU" sz="1400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:»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, что переводится как </a:t>
            </a:r>
            <a:r>
              <a:rPr lang="ru-RU" sz="1400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«Ответ на:»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Если тема письма изменилась, следует удалить </a:t>
            </a:r>
            <a:r>
              <a:rPr lang="ru-RU" sz="1400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ru-RU" sz="1400" dirty="0" err="1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</a:t>
            </a:r>
            <a:r>
              <a:rPr lang="ru-RU" sz="1400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:»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и написать новую тему письма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281953"/>
            <a:ext cx="8083686" cy="286627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4</a:t>
            </a:r>
            <a:r>
              <a:rPr lang="ru-RU" sz="1600" b="1" dirty="0" smtClean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При ответе на письмо не рекомендуется менять тему письма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8940" y="6485109"/>
            <a:ext cx="1473520" cy="248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Рис.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 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52" y="3811289"/>
            <a:ext cx="3487135" cy="252000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3"/>
          <p:cNvSpPr/>
          <p:nvPr/>
        </p:nvSpPr>
        <p:spPr>
          <a:xfrm>
            <a:off x="7876754" y="880029"/>
            <a:ext cx="1072693" cy="805733"/>
          </a:xfrm>
          <a:custGeom>
            <a:avLst/>
            <a:gdLst/>
            <a:ahLst/>
            <a:cxnLst/>
            <a:rect l="l" t="t" r="r" b="b"/>
            <a:pathLst>
              <a:path w="1327147" h="996950">
                <a:moveTo>
                  <a:pt x="323847" y="0"/>
                </a:moveTo>
                <a:lnTo>
                  <a:pt x="496098" y="0"/>
                </a:lnTo>
                <a:lnTo>
                  <a:pt x="717256" y="165314"/>
                </a:lnTo>
                <a:lnTo>
                  <a:pt x="720340" y="163008"/>
                </a:lnTo>
                <a:lnTo>
                  <a:pt x="825497" y="241612"/>
                </a:lnTo>
                <a:lnTo>
                  <a:pt x="939233" y="156595"/>
                </a:lnTo>
                <a:lnTo>
                  <a:pt x="942390" y="158956"/>
                </a:lnTo>
                <a:lnTo>
                  <a:pt x="1155042" y="0"/>
                </a:lnTo>
                <a:lnTo>
                  <a:pt x="1327147" y="0"/>
                </a:lnTo>
                <a:lnTo>
                  <a:pt x="1327147" y="996950"/>
                </a:lnTo>
                <a:lnTo>
                  <a:pt x="323847" y="996950"/>
                </a:lnTo>
                <a:lnTo>
                  <a:pt x="323847" y="575800"/>
                </a:lnTo>
                <a:lnTo>
                  <a:pt x="215638" y="575800"/>
                </a:lnTo>
                <a:lnTo>
                  <a:pt x="215638" y="784225"/>
                </a:lnTo>
                <a:lnTo>
                  <a:pt x="0" y="494506"/>
                </a:lnTo>
                <a:lnTo>
                  <a:pt x="215638" y="204788"/>
                </a:lnTo>
                <a:lnTo>
                  <a:pt x="215638" y="413212"/>
                </a:lnTo>
                <a:lnTo>
                  <a:pt x="323847" y="413212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24000" bIns="3510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4D4D4D"/>
                </a:solidFill>
                <a:latin typeface="Impact" pitchFamily="34" charset="0"/>
              </a:rPr>
              <a:t>5</a:t>
            </a:r>
            <a:endParaRPr lang="zh-CN" altLang="en-US" sz="2400" kern="0" dirty="0">
              <a:solidFill>
                <a:srgbClr val="4D4D4D"/>
              </a:solidFill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333" y="1981328"/>
            <a:ext cx="7206017" cy="94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Поле</a:t>
            </a:r>
            <a:r>
              <a:rPr lang="ru-RU" sz="1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400" dirty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«Кому»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лучше заполнять в последнюю очередь, после проверки письма, что позволит избежать ошибок, в случае, когда отправитель письма направляет его адресату не дописанным, случайно нажав на кнопку </a:t>
            </a:r>
            <a:r>
              <a:rPr lang="ru-RU" sz="1400" dirty="0">
                <a:solidFill>
                  <a:srgbClr val="A2D7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«Ответить</a:t>
            </a:r>
            <a:r>
              <a:rPr lang="ru-RU" sz="1400" dirty="0" smtClean="0">
                <a:solidFill>
                  <a:srgbClr val="A2D7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»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Во избежание отправки личной (конфиденциальной) информации перед отправкой необходимо еще раз проверить адрес получателя.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8" y="281953"/>
            <a:ext cx="8465401" cy="286627"/>
          </a:xfrm>
        </p:spPr>
        <p:txBody>
          <a:bodyPr>
            <a:noAutofit/>
          </a:bodyPr>
          <a:lstStyle/>
          <a:p>
            <a:pPr marL="1168400" indent="-1168400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</a:t>
            </a:r>
            <a:r>
              <a:rPr lang="ru-RU" sz="1600" b="1" dirty="0" smtClean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Заполнение почтового адреса получателя осуществляется в последнюю очередь</a:t>
            </a:r>
          </a:p>
        </p:txBody>
      </p:sp>
    </p:spTree>
    <p:extLst>
      <p:ext uri="{BB962C8B-B14F-4D97-AF65-F5344CB8AC3E}">
        <p14:creationId xmlns:p14="http://schemas.microsoft.com/office/powerpoint/2010/main" val="41168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4"/>
          <p:cNvSpPr/>
          <p:nvPr/>
        </p:nvSpPr>
        <p:spPr>
          <a:xfrm>
            <a:off x="7804474" y="905550"/>
            <a:ext cx="1066221" cy="812204"/>
          </a:xfrm>
          <a:custGeom>
            <a:avLst/>
            <a:gdLst/>
            <a:ahLst/>
            <a:cxnLst/>
            <a:rect l="l" t="t" r="r" b="b"/>
            <a:pathLst>
              <a:path w="1320797" h="1004887">
                <a:moveTo>
                  <a:pt x="325434" y="0"/>
                </a:moveTo>
                <a:lnTo>
                  <a:pt x="1320797" y="0"/>
                </a:lnTo>
                <a:lnTo>
                  <a:pt x="1320797" y="172378"/>
                </a:lnTo>
                <a:lnTo>
                  <a:pt x="1162095" y="385367"/>
                </a:lnTo>
                <a:lnTo>
                  <a:pt x="1164451" y="388528"/>
                </a:lnTo>
                <a:lnTo>
                  <a:pt x="1079569" y="502444"/>
                </a:lnTo>
                <a:lnTo>
                  <a:pt x="1158049" y="607767"/>
                </a:lnTo>
                <a:lnTo>
                  <a:pt x="1155746" y="610857"/>
                </a:lnTo>
                <a:lnTo>
                  <a:pt x="1320797" y="832365"/>
                </a:lnTo>
                <a:lnTo>
                  <a:pt x="1320797" y="1004887"/>
                </a:lnTo>
                <a:lnTo>
                  <a:pt x="325434" y="1004887"/>
                </a:lnTo>
                <a:lnTo>
                  <a:pt x="325434" y="583737"/>
                </a:lnTo>
                <a:lnTo>
                  <a:pt x="215638" y="583737"/>
                </a:lnTo>
                <a:lnTo>
                  <a:pt x="215638" y="792162"/>
                </a:lnTo>
                <a:lnTo>
                  <a:pt x="0" y="502444"/>
                </a:lnTo>
                <a:lnTo>
                  <a:pt x="215638" y="212725"/>
                </a:lnTo>
                <a:lnTo>
                  <a:pt x="215638" y="421149"/>
                </a:lnTo>
                <a:lnTo>
                  <a:pt x="325434" y="421149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24000" bIns="3510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4D4D4D"/>
                </a:solidFill>
                <a:latin typeface="Impact" pitchFamily="34" charset="0"/>
              </a:rPr>
              <a:t>6</a:t>
            </a:r>
            <a:endParaRPr lang="zh-CN" altLang="en-US" sz="2400" kern="0" dirty="0">
              <a:solidFill>
                <a:srgbClr val="4D4D4D"/>
              </a:solidFill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186" y="2038841"/>
            <a:ext cx="7206017" cy="710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Рекомендуется сохранять текст письма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 отдельном файле с целью недопущения утраты текста при неожиданных сбоях при отправке, а также при необходимости повторного направления. Особенно это актуально при отправке важных писем, набранных вручную.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8" y="281953"/>
            <a:ext cx="8465401" cy="286627"/>
          </a:xfrm>
        </p:spPr>
        <p:txBody>
          <a:bodyPr>
            <a:noAutofit/>
          </a:bodyPr>
          <a:lstStyle/>
          <a:p>
            <a:pPr marL="1168400" indent="-1168400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6</a:t>
            </a:r>
            <a:r>
              <a:rPr lang="ru-RU" sz="1600" b="1" dirty="0" smtClean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Рекомендуется сохранять текст письма  в отдельном файле перед отправкой.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185" y="3786727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1466</Words>
  <Application>Microsoft Office PowerPoint</Application>
  <PresentationFormat>Экран (4:3)</PresentationFormat>
  <Paragraphs>130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Правило 1. Заполнение всех полей в электронном письме.</vt:lpstr>
      <vt:lpstr>Правило 2. Почтовый адрес и имя отправителя должны быть понятными.</vt:lpstr>
      <vt:lpstr>Правило 3. Обязательное заполнение темы (заголовка, названия) письма.</vt:lpstr>
      <vt:lpstr>Правило 4. При ответе на письмо не рекомендуется менять тему письма.</vt:lpstr>
      <vt:lpstr>Правило 5. Заполнение почтового адреса получателя осуществляется в последнюю очередь</vt:lpstr>
      <vt:lpstr>Правило 6. Рекомендуется сохранять текст письма  в отдельном файле перед отправкой.</vt:lpstr>
      <vt:lpstr>Правило 7. Текст письма должен отвечать определенным требованиям, предъявляемым  к деловым письмам</vt:lpstr>
      <vt:lpstr>Правило 7. Текст письма должен отвечать определенным требованиям, предъявляемым  к деловым письмам</vt:lpstr>
      <vt:lpstr>Правило 8. На электронные письма нужно отвечать.</vt:lpstr>
      <vt:lpstr>Правило 9. Не рекомендуется отправлять по электронной почте конфиденциальную информацию.</vt:lpstr>
      <vt:lpstr>Правило 10. Не рекомендуется публиковать информацию из личных писем без согласия их отправителей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Васильева Любовь Николаевна</cp:lastModifiedBy>
  <cp:revision>28</cp:revision>
  <dcterms:created xsi:type="dcterms:W3CDTF">2022-06-28T08:32:07Z</dcterms:created>
  <dcterms:modified xsi:type="dcterms:W3CDTF">2022-12-15T07:16:59Z</dcterms:modified>
</cp:coreProperties>
</file>