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58" r:id="rId4"/>
    <p:sldId id="268" r:id="rId5"/>
    <p:sldId id="269" r:id="rId6"/>
    <p:sldId id="277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1"/>
    <a:srgbClr val="A2D79D"/>
    <a:srgbClr val="F0A355"/>
    <a:srgbClr val="7DC4E8"/>
    <a:srgbClr val="FDE486"/>
    <a:srgbClr val="ECA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-13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A51A-A830-4787-B06D-862BB5EB6B65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086F-EE75-48D5-B2FC-AD9C7060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1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0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3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4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1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6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2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3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3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7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2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1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8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7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322C-BEAB-4B47-8398-760B1FD50C3E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20EF-22CB-4611-B00F-095E969CD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g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jpeg"/><Relationship Id="rId3" Type="http://schemas.openxmlformats.org/officeDocument/2006/relationships/tags" Target="../tags/tag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2.bin"/><Relationship Id="rId5" Type="http://schemas.openxmlformats.org/officeDocument/2006/relationships/tags" Target="../tags/tag4.xml"/><Relationship Id="rId15" Type="http://schemas.openxmlformats.org/officeDocument/2006/relationships/image" Target="../media/image11.jpg"/><Relationship Id="rId10" Type="http://schemas.openxmlformats.org/officeDocument/2006/relationships/image" Target="../media/image8.jpeg"/><Relationship Id="rId4" Type="http://schemas.openxmlformats.org/officeDocument/2006/relationships/tags" Target="../tags/tag3.xml"/><Relationship Id="rId9" Type="http://schemas.openxmlformats.org/officeDocument/2006/relationships/image" Target="../media/image6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tags" Target="../tags/tag7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jpeg"/><Relationship Id="rId5" Type="http://schemas.openxmlformats.org/officeDocument/2006/relationships/tags" Target="../tags/tag10.xml"/><Relationship Id="rId15" Type="http://schemas.openxmlformats.org/officeDocument/2006/relationships/image" Target="../media/image35.jpeg"/><Relationship Id="rId10" Type="http://schemas.openxmlformats.org/officeDocument/2006/relationships/image" Target="../media/image29.png"/><Relationship Id="rId19" Type="http://schemas.openxmlformats.org/officeDocument/2006/relationships/image" Target="../media/image39.jpeg"/><Relationship Id="rId4" Type="http://schemas.openxmlformats.org/officeDocument/2006/relationships/tags" Target="../tags/tag9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3" Type="http://schemas.openxmlformats.org/officeDocument/2006/relationships/tags" Target="../tags/tag13.xml"/><Relationship Id="rId7" Type="http://schemas.openxmlformats.org/officeDocument/2006/relationships/image" Target="../media/image42.jpeg"/><Relationship Id="rId12" Type="http://schemas.openxmlformats.org/officeDocument/2006/relationships/hyperlink" Target="http://www.visness.net/aimages/vjoovolosax/womhair04.jpg" TargetMode="External"/><Relationship Id="rId2" Type="http://schemas.openxmlformats.org/officeDocument/2006/relationships/tags" Target="../tags/tag12.xml"/><Relationship Id="rId16" Type="http://schemas.openxmlformats.org/officeDocument/2006/relationships/image" Target="../media/image50.jpeg"/><Relationship Id="rId1" Type="http://schemas.openxmlformats.org/officeDocument/2006/relationships/tags" Target="../tags/tag11.xml"/><Relationship Id="rId6" Type="http://schemas.openxmlformats.org/officeDocument/2006/relationships/image" Target="../media/image41.jpg"/><Relationship Id="rId11" Type="http://schemas.openxmlformats.org/officeDocument/2006/relationships/image" Target="../media/image46.jpe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49.jpeg"/><Relationship Id="rId10" Type="http://schemas.openxmlformats.org/officeDocument/2006/relationships/image" Target="../media/image4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13" Type="http://schemas.openxmlformats.org/officeDocument/2006/relationships/image" Target="../media/image6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33"/>
          <a:stretch/>
        </p:blipFill>
        <p:spPr>
          <a:xfrm>
            <a:off x="1554480" y="392072"/>
            <a:ext cx="7970520" cy="6465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97913C-9491-8E62-92C4-F17FB2F24AE5}"/>
              </a:ext>
            </a:extLst>
          </p:cNvPr>
          <p:cNvSpPr txBox="1"/>
          <p:nvPr/>
        </p:nvSpPr>
        <p:spPr>
          <a:xfrm>
            <a:off x="5869172" y="871643"/>
            <a:ext cx="52737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4E91"/>
                </a:solidFill>
                <a:latin typeface="Helvetica" pitchFamily="2" charset="0"/>
              </a:rPr>
              <a:t>ДЕЛОВОЙ СТИЛЬ В ОРГАНАХ ИСПОЛНИТЕЛЬНОЙ ВЛАСТИ</a:t>
            </a:r>
            <a:endParaRPr lang="ru-RU" sz="2600" b="1" dirty="0">
              <a:solidFill>
                <a:srgbClr val="004E9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4A3706-DDDB-FE9D-0B11-D39D9470D5F3}"/>
              </a:ext>
            </a:extLst>
          </p:cNvPr>
          <p:cNvSpPr txBox="1"/>
          <p:nvPr/>
        </p:nvSpPr>
        <p:spPr>
          <a:xfrm>
            <a:off x="5295013" y="5216135"/>
            <a:ext cx="5847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HELVETICANEUECYR-MEDIUMITALIC" panose="02000503040000020004" pitchFamily="2" charset="0"/>
              </a:rPr>
              <a:t>Чем проповедь выслушивать, мне лучше бы взглянуть. </a:t>
            </a:r>
          </a:p>
          <a:p>
            <a:pPr algn="r"/>
            <a:r>
              <a:rPr lang="ru-RU" sz="1600" i="1" dirty="0">
                <a:latin typeface="HELVETICANEUECYR-MEDIUMITALIC" panose="02000503040000020004" pitchFamily="2" charset="0"/>
              </a:rPr>
              <a:t>И лучше проводить меня, чем указать мне путь. </a:t>
            </a:r>
          </a:p>
          <a:p>
            <a:pPr algn="r"/>
            <a:r>
              <a:rPr lang="ru-RU" sz="1600" i="1" dirty="0">
                <a:latin typeface="HELVETICANEUECYR-MEDIUMITALIC" panose="02000503040000020004" pitchFamily="2" charset="0"/>
              </a:rPr>
              <a:t>Глаза умнее слуха и поймут все без труда.</a:t>
            </a:r>
          </a:p>
          <a:p>
            <a:pPr algn="r"/>
            <a:r>
              <a:rPr lang="ru-RU" sz="1600" i="1" dirty="0">
                <a:latin typeface="HELVETICANEUECYR-MEDIUMITALIC" panose="02000503040000020004" pitchFamily="2" charset="0"/>
              </a:rPr>
              <a:t>Слова порой запутаны, пример же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6289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Рекомендации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323"/>
          <p:cNvSpPr/>
          <p:nvPr/>
        </p:nvSpPr>
        <p:spPr>
          <a:xfrm>
            <a:off x="6513459" y="1298347"/>
            <a:ext cx="4611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Деловой стиль для женщин можно и даже нужно дополнить аккуратными аксессуарами: красивым шелковым платком на шее, золотой или серебряной цепочкой, кольцом, небольшими браслетами, красивыми часами или ниткой жемчуга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Брюки являются неотъемлемой частью делового стиля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Узкая юбка-карандаш удачно впишется в деловой стиль одежды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Красивый ремешок разбавит строгость образа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 летний период можно носить костюмы белого цвета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Шарм образу могут добавить блузы из немного блестящих тканей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Разбавить строгость образа можно при помощи оригинального кроя блузы или пиджака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49" y="416409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23" y="1914393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1" y="416409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9" y="1914393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26" y="1583002"/>
            <a:ext cx="1800000" cy="1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直接连接符 324"/>
          <p:cNvCxnSpPr/>
          <p:nvPr/>
        </p:nvCxnSpPr>
        <p:spPr>
          <a:xfrm flipH="1" flipV="1">
            <a:off x="6310771" y="930786"/>
            <a:ext cx="35596" cy="556721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4" y="2365043"/>
            <a:ext cx="1800000" cy="249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Костюм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92832" y="1614952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Цвет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2094223" y="2092644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Черный, серый, синий, коричневый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Летом можно носить костюмы светлых тонов 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2054056" y="2058191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92831" y="2734028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Рисунок </a:t>
            </a: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2094222" y="3211720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Однотонный, «елочкой»,  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 тонкую полоску или приглушенную клетку </a:t>
            </a:r>
          </a:p>
        </p:txBody>
      </p:sp>
      <p:cxnSp>
        <p:nvCxnSpPr>
          <p:cNvPr id="11" name="直接连接符 324"/>
          <p:cNvCxnSpPr/>
          <p:nvPr/>
        </p:nvCxnSpPr>
        <p:spPr>
          <a:xfrm>
            <a:off x="2054055" y="3198293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92831" y="409694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2094222" y="4574638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Немнущаяся, хорошо держащая форму, предпочтительна натуральная, например, шерсть или смесь полиэстера и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шерсти.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4" name="直接连接符 324"/>
          <p:cNvCxnSpPr/>
          <p:nvPr/>
        </p:nvCxnSpPr>
        <p:spPr>
          <a:xfrm>
            <a:off x="2054055" y="4540185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15480" y="5523928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Крой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矩形 323"/>
          <p:cNvSpPr/>
          <p:nvPr/>
        </p:nvSpPr>
        <p:spPr>
          <a:xfrm>
            <a:off x="2116871" y="6001620"/>
            <a:ext cx="3645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Классический, по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размеру. 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7" name="直接连接符 324"/>
          <p:cNvCxnSpPr/>
          <p:nvPr/>
        </p:nvCxnSpPr>
        <p:spPr>
          <a:xfrm>
            <a:off x="2115480" y="592582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2367" y="794657"/>
            <a:ext cx="3633" cy="5530187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01534" y="99070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10731642" y="5154151"/>
            <a:ext cx="1378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Яркий и крупный рисунок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614135" y="5154151"/>
            <a:ext cx="9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Костюм</a:t>
            </a:r>
            <a:b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 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шортами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9667109" y="5176584"/>
            <a:ext cx="106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Спортивный стиль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7458567" y="5154151"/>
            <a:ext cx="1147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Брюки укороченного кроя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6260142" y="5176584"/>
            <a:ext cx="119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Броский цвет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60090" y="684209"/>
            <a:ext cx="55141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Положительный 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имидж делового </a:t>
            </a:r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мужчины – </a:t>
            </a:r>
          </a:p>
          <a:p>
            <a:pPr algn="just" eaLnBrk="1" hangingPunct="1"/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его внешний вид 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(</a:t>
            </a:r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прическа, одежда, 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аксессуары)</a:t>
            </a:r>
          </a:p>
          <a:p>
            <a:pPr algn="just" eaLnBrk="1" hangingPunct="1"/>
            <a:endParaRPr lang="ru-RU" altLang="zh-CN" sz="14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algn="just" eaLnBrk="1" hangingPunct="1"/>
            <a:r>
              <a:rPr lang="ru-RU" altLang="zh-CN" sz="14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 </a:t>
            </a:r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этот стиль </a:t>
            </a:r>
            <a:r>
              <a:rPr lang="ru-RU" altLang="zh-CN" sz="14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предполагает классический </a:t>
            </a:r>
            <a:r>
              <a:rPr lang="ru-RU" altLang="zh-CN" sz="14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мужской костюм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1297"/>
          <a:stretch/>
        </p:blipFill>
        <p:spPr>
          <a:xfrm>
            <a:off x="6377620" y="1964205"/>
            <a:ext cx="1108088" cy="295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8"/>
          <a:stretch/>
        </p:blipFill>
        <p:spPr>
          <a:xfrm>
            <a:off x="10752818" y="2303506"/>
            <a:ext cx="1200824" cy="24293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6" r="15470"/>
          <a:stretch/>
        </p:blipFill>
        <p:spPr>
          <a:xfrm>
            <a:off x="9715500" y="2372804"/>
            <a:ext cx="990600" cy="22968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27482" r="23996"/>
          <a:stretch/>
        </p:blipFill>
        <p:spPr>
          <a:xfrm>
            <a:off x="8555891" y="1984284"/>
            <a:ext cx="1080000" cy="28398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28836" r="29504"/>
          <a:stretch/>
        </p:blipFill>
        <p:spPr>
          <a:xfrm>
            <a:off x="7548937" y="1984284"/>
            <a:ext cx="962467" cy="29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Рубашка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49525" y="1537445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Цвет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2231485" y="2063588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Должна быть светлее костюма и галстука. Белого или голубого цветов, пастельных, бледно-розовых тонов 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2231484" y="1957292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61330" y="2941040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Рисунок </a:t>
            </a: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2250994" y="3459359"/>
            <a:ext cx="36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Приемлема тонкая красная или синяя полоска </a:t>
            </a:r>
          </a:p>
        </p:txBody>
      </p:sp>
      <p:cxnSp>
        <p:nvCxnSpPr>
          <p:cNvPr id="11" name="直接连接符 324"/>
          <p:cNvCxnSpPr/>
          <p:nvPr/>
        </p:nvCxnSpPr>
        <p:spPr>
          <a:xfrm>
            <a:off x="2231484" y="329360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49525" y="4125019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2262891" y="4625729"/>
            <a:ext cx="3645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Высококачественная, натуральная</a:t>
            </a:r>
          </a:p>
        </p:txBody>
      </p:sp>
      <p:cxnSp>
        <p:nvCxnSpPr>
          <p:cNvPr id="14" name="直接连接符 324"/>
          <p:cNvCxnSpPr/>
          <p:nvPr/>
        </p:nvCxnSpPr>
        <p:spPr>
          <a:xfrm>
            <a:off x="2261330" y="4520695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2367" y="809625"/>
            <a:ext cx="3633" cy="5515219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51290" y="101200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795703" y="3944006"/>
            <a:ext cx="117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Облегающие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701291" y="3960821"/>
            <a:ext cx="11362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Яркие цвета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0613388" y="3957553"/>
            <a:ext cx="1151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Трикотажные изделия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9893631" y="6197729"/>
            <a:ext cx="9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Футболки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751940" y="4855988"/>
            <a:ext cx="90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0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 с блеском, юбка выше колена, больше на ладонь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9280" y="5813009"/>
            <a:ext cx="5211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sz="1400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Рубашки с коротким </a:t>
            </a:r>
            <a:r>
              <a:rPr lang="ru-RU" altLang="zh-CN" sz="1400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рукавом, как </a:t>
            </a:r>
            <a:r>
              <a:rPr lang="ru-RU" altLang="zh-CN" sz="1400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правило, </a:t>
            </a:r>
            <a:r>
              <a:rPr lang="ru-RU" altLang="zh-CN" sz="1400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неприемлемы</a:t>
            </a:r>
          </a:p>
          <a:p>
            <a:pPr algn="just" eaLnBrk="1" hangingPunct="1"/>
            <a:endParaRPr lang="ru-RU" altLang="zh-CN" sz="1400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7" y="208166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41" y="1868858"/>
            <a:ext cx="1440000" cy="205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3" y="1891148"/>
            <a:ext cx="1440000" cy="18564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31" y="4711605"/>
            <a:ext cx="1440000" cy="13630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39" y="4520695"/>
            <a:ext cx="1440000" cy="15940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023" y="1941948"/>
            <a:ext cx="1440000" cy="1972782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801291" y="6206944"/>
            <a:ext cx="9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Пляжные</a:t>
            </a:r>
          </a:p>
        </p:txBody>
      </p:sp>
    </p:spTree>
    <p:extLst>
      <p:ext uri="{BB962C8B-B14F-4D97-AF65-F5344CB8AC3E}">
        <p14:creationId xmlns:p14="http://schemas.microsoft.com/office/powerpoint/2010/main" val="21691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Аксессуары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58816" y="993785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Галстук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1837557" y="1456099"/>
            <a:ext cx="3645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Выбирается одного цвета с костюмом, но светлее или темнее его по тону, либо костюм и галстук должны быть контрастны. Лучше всего смотрятся шелковые галстуки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1774741" y="1390813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858816" y="2619176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Ремень </a:t>
            </a: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1820351" y="3046275"/>
            <a:ext cx="3645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Обязателен, длина ремня соответствует обхвату талии, ремень должен быть в тон обуви. Подтяжки с деловым костюмом не рекомендуются</a:t>
            </a:r>
          </a:p>
        </p:txBody>
      </p:sp>
      <p:cxnSp>
        <p:nvCxnSpPr>
          <p:cNvPr id="11" name="直接连接符 324"/>
          <p:cNvCxnSpPr/>
          <p:nvPr/>
        </p:nvCxnSpPr>
        <p:spPr>
          <a:xfrm>
            <a:off x="1774740" y="3011822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36167" y="3966916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Обувь, носки</a:t>
            </a:r>
            <a:endParaRPr lang="ru-RU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1837558" y="4444608"/>
            <a:ext cx="3645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На тонкой подошве со шнурками или на пряжке, однотонные, без броских элементов, должна сочетаться с цветом костюма. Носки однотонные и  закрывают икры ног </a:t>
            </a:r>
          </a:p>
        </p:txBody>
      </p:sp>
      <p:cxnSp>
        <p:nvCxnSpPr>
          <p:cNvPr id="14" name="直接连接符 324"/>
          <p:cNvCxnSpPr/>
          <p:nvPr/>
        </p:nvCxnSpPr>
        <p:spPr>
          <a:xfrm>
            <a:off x="1797391" y="4410155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820351" y="5607808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Портфель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矩形 323"/>
          <p:cNvSpPr/>
          <p:nvPr/>
        </p:nvSpPr>
        <p:spPr>
          <a:xfrm>
            <a:off x="1836167" y="6028191"/>
            <a:ext cx="36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Черный или темно-коричневый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простой формы, лаконичного дизайна</a:t>
            </a:r>
          </a:p>
        </p:txBody>
      </p:sp>
      <p:cxnSp>
        <p:nvCxnSpPr>
          <p:cNvPr id="17" name="直接连接符 324"/>
          <p:cNvCxnSpPr/>
          <p:nvPr/>
        </p:nvCxnSpPr>
        <p:spPr>
          <a:xfrm>
            <a:off x="1788942" y="596976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H="1" flipV="1">
            <a:off x="6086475" y="771525"/>
            <a:ext cx="5892" cy="5553319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11763" y="98050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8246619" y="6510849"/>
            <a:ext cx="1906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Неформальный стиль</a:t>
            </a:r>
            <a:endParaRPr lang="ru-RU" altLang="zh-CN" sz="12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7652330" y="3928395"/>
            <a:ext cx="1602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Изделия</a:t>
            </a:r>
            <a:b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из 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джинсовой ткани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0492443" y="3953452"/>
            <a:ext cx="1629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Полуофициальный стиль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9427095" y="3955394"/>
            <a:ext cx="1092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Неопрятная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стрижка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6167581" y="3939647"/>
            <a:ext cx="1484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Галстук-бабочка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8" y="2360028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" y="5410710"/>
            <a:ext cx="1440000" cy="111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" y="1189595"/>
            <a:ext cx="1440000" cy="109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7" y="4046491"/>
            <a:ext cx="1440000" cy="915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05" y="4637558"/>
            <a:ext cx="1440000" cy="187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43" y="2066163"/>
            <a:ext cx="1440000" cy="178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 r="8057"/>
          <a:stretch/>
        </p:blipFill>
        <p:spPr>
          <a:xfrm>
            <a:off x="10809662" y="1747744"/>
            <a:ext cx="1080000" cy="215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43" y="2175189"/>
            <a:ext cx="1440000" cy="168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62" y="4390060"/>
            <a:ext cx="1440000" cy="216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9" y="1717294"/>
            <a:ext cx="1440000" cy="215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46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488" r="23397" b="6738"/>
          <a:stretch/>
        </p:blipFill>
        <p:spPr>
          <a:xfrm flipH="1">
            <a:off x="-1" y="1926771"/>
            <a:ext cx="6457883" cy="4931229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323"/>
          <p:cNvSpPr/>
          <p:nvPr/>
        </p:nvSpPr>
        <p:spPr>
          <a:xfrm>
            <a:off x="6191973" y="2147867"/>
            <a:ext cx="4962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Это жизненно эффективный образ, который существует во внутреннем мире и дает позитивные результаты в реальной жизни человека, который всегда на виду, и его внешний вид неотъемлемая часть имиджа.</a:t>
            </a:r>
          </a:p>
        </p:txBody>
      </p:sp>
      <p:sp>
        <p:nvSpPr>
          <p:cNvPr id="7" name="矩形 323"/>
          <p:cNvSpPr/>
          <p:nvPr/>
        </p:nvSpPr>
        <p:spPr>
          <a:xfrm>
            <a:off x="6191973" y="3773128"/>
            <a:ext cx="4962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Быть естественным – это одно из главных условий делового человека. </a:t>
            </a:r>
            <a:endParaRPr lang="ru-RU" altLang="zh-CN" sz="1400" dirty="0" smtClean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Жесты и движения являются частью имиджа.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Манера держаться – это такой же способ проявлять уважение к окружающим людям, как опрятная одежда, вежливое обращение 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 разговоре, тактичность.</a:t>
            </a:r>
          </a:p>
        </p:txBody>
      </p:sp>
      <p:cxnSp>
        <p:nvCxnSpPr>
          <p:cNvPr id="8" name="直接连接符 324"/>
          <p:cNvCxnSpPr/>
          <p:nvPr/>
        </p:nvCxnSpPr>
        <p:spPr>
          <a:xfrm flipH="1" flipV="1">
            <a:off x="6086475" y="1982188"/>
            <a:ext cx="13335" cy="4122421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Helvetica" pitchFamily="2" charset="0"/>
              </a:rPr>
              <a:t>ИМИДЖ</a:t>
            </a:r>
          </a:p>
        </p:txBody>
      </p:sp>
    </p:spTree>
    <p:extLst>
      <p:ext uri="{BB962C8B-B14F-4D97-AF65-F5344CB8AC3E}">
        <p14:creationId xmlns:p14="http://schemas.microsoft.com/office/powerpoint/2010/main" val="40554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Костюм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323"/>
          <p:cNvSpPr/>
          <p:nvPr/>
        </p:nvSpPr>
        <p:spPr>
          <a:xfrm>
            <a:off x="1829210" y="2318232"/>
            <a:ext cx="4283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Внешний вид должен отличаться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элегантностью,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аккуратностью,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чистотой и опрятностью,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внушать уважение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и вызывать доверие.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Одежда должна быть удобной 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но не противоречить общепринятым нормам приличия.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Идеальным стилем одежды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является деловой стиль,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который подчеркивает профессиональные, личные качества и официальность 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6151954" y="1242402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Деловой стиль 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80" name="矩形 323"/>
          <p:cNvSpPr/>
          <p:nvPr/>
        </p:nvSpPr>
        <p:spPr>
          <a:xfrm>
            <a:off x="6153345" y="1720094"/>
            <a:ext cx="4320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Деловой 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стиль базируется на международном стандарте, в котором ценятся сдержанность, высокое качество одежды, отсутствие ярких, приковывающих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внимание аксессуаров. Центральным элементом выступает костюм</a:t>
            </a:r>
          </a:p>
        </p:txBody>
      </p:sp>
      <p:cxnSp>
        <p:nvCxnSpPr>
          <p:cNvPr id="81" name="直接连接符 324"/>
          <p:cNvCxnSpPr/>
          <p:nvPr/>
        </p:nvCxnSpPr>
        <p:spPr>
          <a:xfrm>
            <a:off x="6113178" y="1685641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35" y="3019429"/>
            <a:ext cx="2883828" cy="157821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89" y="4823313"/>
            <a:ext cx="2220486" cy="1614066"/>
          </a:xfrm>
          <a:prstGeom prst="rect">
            <a:avLst/>
          </a:prstGeom>
        </p:spPr>
      </p:pic>
      <p:cxnSp>
        <p:nvCxnSpPr>
          <p:cNvPr id="94" name="直接连接符 324"/>
          <p:cNvCxnSpPr/>
          <p:nvPr/>
        </p:nvCxnSpPr>
        <p:spPr>
          <a:xfrm flipH="1" flipV="1">
            <a:off x="1764550" y="2241879"/>
            <a:ext cx="11720" cy="258143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779" y="3808536"/>
            <a:ext cx="23691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Костюм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25558" y="1260857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Цвет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1770652" y="1738549"/>
            <a:ext cx="39130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Черный, серый, синий, коричневый.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Летом можно носить костюмы белого, бежевого, оливкового, карамельного цветов.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 одном образе не желательно использовать больше трех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цветов. 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8" name="直接连接符 324"/>
          <p:cNvCxnSpPr/>
          <p:nvPr/>
        </p:nvCxnSpPr>
        <p:spPr>
          <a:xfrm>
            <a:off x="1786782" y="1704096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86782" y="3140661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Рисунок </a:t>
            </a: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1770655" y="3575690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Однотонный, либо в клетку, или вертикальную полоску. Допускается неброский мелкий рисунок на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ткани.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1" name="直接连接符 324"/>
          <p:cNvCxnSpPr/>
          <p:nvPr/>
        </p:nvCxnSpPr>
        <p:spPr>
          <a:xfrm>
            <a:off x="1825558" y="3541237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86782" y="4328950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1770653" y="4788926"/>
            <a:ext cx="3645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Немнущаяся, хорошо держащая форму, лучше из натуральных материалов, не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прозрачная.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4" name="直接连接符 324"/>
          <p:cNvCxnSpPr/>
          <p:nvPr/>
        </p:nvCxnSpPr>
        <p:spPr>
          <a:xfrm>
            <a:off x="1825558" y="4717884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86781" y="5574451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Крой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矩形 323"/>
          <p:cNvSpPr/>
          <p:nvPr/>
        </p:nvSpPr>
        <p:spPr>
          <a:xfrm>
            <a:off x="1770652" y="6056382"/>
            <a:ext cx="3645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Полуприлегающий,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классический. 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7" name="直接连接符 324"/>
          <p:cNvCxnSpPr/>
          <p:nvPr/>
        </p:nvCxnSpPr>
        <p:spPr>
          <a:xfrm>
            <a:off x="1825558" y="5943783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H="1" flipV="1">
            <a:off x="6083629" y="792083"/>
            <a:ext cx="12371" cy="5418187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1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440070"/>
              </p:ext>
            </p:extLst>
          </p:nvPr>
        </p:nvGraphicFramePr>
        <p:xfrm>
          <a:off x="8820540" y="1704096"/>
          <a:ext cx="1180851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Фотография Photo Editor" r:id="rId8" imgW="1867161" imgH="4552381" progId="MSPhotoEd.3">
                  <p:embed/>
                </p:oleObj>
              </mc:Choice>
              <mc:Fallback>
                <p:oleObj name="Фотография Photo Editor" r:id="rId8" imgW="1867161" imgH="4552381" progId="MSPhotoEd.3">
                  <p:embed/>
                  <p:pic>
                    <p:nvPicPr>
                      <p:cNvPr id="6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540" y="1704096"/>
                        <a:ext cx="1180851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097962" y="1704096"/>
            <a:ext cx="89801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Object 1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76557077"/>
              </p:ext>
            </p:extLst>
          </p:nvPr>
        </p:nvGraphicFramePr>
        <p:xfrm>
          <a:off x="7861243" y="1704096"/>
          <a:ext cx="862726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Фотография Photo Editor" r:id="rId11" imgW="1333333" imgH="4447619" progId="MSPhotoEd.3">
                  <p:embed/>
                </p:oleObj>
              </mc:Choice>
              <mc:Fallback>
                <p:oleObj name="Фотография Photo Editor" r:id="rId11" imgW="1333333" imgH="4447619" progId="MSPhotoEd.3">
                  <p:embed/>
                  <p:pic>
                    <p:nvPicPr>
                      <p:cNvPr id="6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243" y="1704096"/>
                        <a:ext cx="862726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1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289633" y="1704096"/>
            <a:ext cx="139742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19924"/>
          <a:stretch/>
        </p:blipFill>
        <p:spPr>
          <a:xfrm>
            <a:off x="11092543" y="1704096"/>
            <a:ext cx="952500" cy="288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r="28625"/>
          <a:stretch/>
        </p:blipFill>
        <p:spPr>
          <a:xfrm>
            <a:off x="241543" y="1798371"/>
            <a:ext cx="136265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53838" y="1014152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465442" y="4855988"/>
            <a:ext cx="1003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Яркий рисунок,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сильное облегание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876555" y="4855988"/>
            <a:ext cx="1003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Кожаный жакет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0043047" y="4855987"/>
            <a:ext cx="1003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Яркий цвет, плотные колготы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1119757" y="4855987"/>
            <a:ext cx="1003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Костюм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 шортами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751940" y="4855988"/>
            <a:ext cx="10037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</a:t>
            </a:r>
            <a:b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 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блеском, юбка выше колена, </a:t>
            </a: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больше</a:t>
            </a:r>
            <a:b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на 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ладонь</a:t>
            </a:r>
          </a:p>
        </p:txBody>
      </p:sp>
    </p:spTree>
    <p:extLst>
      <p:ext uri="{BB962C8B-B14F-4D97-AF65-F5344CB8AC3E}">
        <p14:creationId xmlns:p14="http://schemas.microsoft.com/office/powerpoint/2010/main" val="3697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Блуза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79269" y="1260857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Цвет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2035630" y="1738549"/>
            <a:ext cx="36909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Белый, голубой, розовый – все пастельные,  темно-синий, </a:t>
            </a:r>
            <a:r>
              <a:rPr lang="ru-RU" altLang="zh-CN" sz="14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баклажановый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, </a:t>
            </a:r>
            <a:r>
              <a:rPr lang="ru-RU" altLang="zh-CN" sz="14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бургунди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, коричневый, бежевый,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оливковый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8" name="直接连接符 324"/>
          <p:cNvCxnSpPr/>
          <p:nvPr/>
        </p:nvCxnSpPr>
        <p:spPr>
          <a:xfrm>
            <a:off x="2040493" y="1704096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22855" y="2760292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Рисунок </a:t>
            </a: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2049250" y="3102543"/>
            <a:ext cx="3638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Клетка, полоска, пейс-</a:t>
            </a:r>
            <a:r>
              <a:rPr lang="ru-RU" altLang="zh-CN" sz="14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лейз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(турецкий огурец), мелкий геометрический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рисунок, без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рисунка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 smtClean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1" name="直接连接符 324"/>
          <p:cNvCxnSpPr/>
          <p:nvPr/>
        </p:nvCxnSpPr>
        <p:spPr>
          <a:xfrm>
            <a:off x="2049251" y="3048785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56274" y="387992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Ткань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2049251" y="4304567"/>
            <a:ext cx="367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Клетка, полоска, пейс-</a:t>
            </a:r>
            <a:r>
              <a:rPr lang="ru-RU" altLang="zh-CN" sz="14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лейз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(турецкий огурец), мелкий геометрический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рисунок, без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рисунка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4" name="直接连接符 324"/>
          <p:cNvCxnSpPr/>
          <p:nvPr/>
        </p:nvCxnSpPr>
        <p:spPr>
          <a:xfrm>
            <a:off x="2049250" y="421634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079269" y="5166485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Крой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矩形 323"/>
          <p:cNvSpPr/>
          <p:nvPr/>
        </p:nvSpPr>
        <p:spPr>
          <a:xfrm>
            <a:off x="2080661" y="5582452"/>
            <a:ext cx="36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Полуприлегающий, классический,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минимум отделки и декора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. 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7" name="直接连接符 324"/>
          <p:cNvCxnSpPr/>
          <p:nvPr/>
        </p:nvCxnSpPr>
        <p:spPr>
          <a:xfrm>
            <a:off x="2035630" y="5486574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6000" y="757630"/>
            <a:ext cx="0" cy="552887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28803" y="979499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114383" y="4292421"/>
            <a:ext cx="120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Прозрачные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блузы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545070" y="4292421"/>
            <a:ext cx="120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Укороченный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топ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9816539" y="4283519"/>
            <a:ext cx="1206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Стразы,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бисер,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яркий декор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985830" y="4286245"/>
            <a:ext cx="12061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Глубокий вырез,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топы 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на бретельках, оголенные плечи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342569" y="4304567"/>
            <a:ext cx="120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Яркие цвета,</a:t>
            </a:r>
          </a:p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рюши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6458" r="10279"/>
          <a:stretch/>
        </p:blipFill>
        <p:spPr>
          <a:xfrm>
            <a:off x="225996" y="1968785"/>
            <a:ext cx="1489288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6215"/>
          <a:stretch/>
        </p:blipFill>
        <p:spPr>
          <a:xfrm>
            <a:off x="8504128" y="1946264"/>
            <a:ext cx="1198419" cy="216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55" y="1946264"/>
            <a:ext cx="1196929" cy="216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/>
          <a:stretch/>
        </p:blipFill>
        <p:spPr>
          <a:xfrm>
            <a:off x="11053976" y="1946264"/>
            <a:ext cx="1025811" cy="216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0080"/>
          <a:stretch/>
        </p:blipFill>
        <p:spPr>
          <a:xfrm>
            <a:off x="6218360" y="1968785"/>
            <a:ext cx="1052947" cy="216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5025"/>
          <a:stretch/>
        </p:blipFill>
        <p:spPr>
          <a:xfrm>
            <a:off x="7357693" y="1946264"/>
            <a:ext cx="117070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Обувь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25558" y="1464057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Цвет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1781919" y="1941749"/>
            <a:ext cx="36909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Черный, темно-синий, темно-коричневый, коричневый, бордовый, бежевый (для лета), возможно сочетание 2-х неконтрастных цветов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8" name="直接连接符 324"/>
          <p:cNvCxnSpPr/>
          <p:nvPr/>
        </p:nvCxnSpPr>
        <p:spPr>
          <a:xfrm>
            <a:off x="1786782" y="1907296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81002" y="3013021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Материал </a:t>
            </a:r>
            <a:endParaRPr lang="ru-RU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1792316" y="3434141"/>
            <a:ext cx="3638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Гладкая кожа, незаметная выделка, </a:t>
            </a:r>
            <a:r>
              <a:rPr lang="ru-RU" altLang="zh-CN" sz="1400" dirty="0" err="1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двухфактурная</a:t>
            </a: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кожа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1" name="直接连接符 324"/>
          <p:cNvCxnSpPr/>
          <p:nvPr/>
        </p:nvCxnSpPr>
        <p:spPr>
          <a:xfrm>
            <a:off x="1781919" y="3417085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02563" y="4083126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Форма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1793594" y="4503466"/>
            <a:ext cx="3679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Классическая форма обуви, устойчивый </a:t>
            </a:r>
            <a:r>
              <a:rPr lang="ru-RU" altLang="zh-CN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каблук</a:t>
            </a: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cxnSp>
        <p:nvCxnSpPr>
          <p:cNvPr id="14" name="直接连接符 324"/>
          <p:cNvCxnSpPr/>
          <p:nvPr/>
        </p:nvCxnSpPr>
        <p:spPr>
          <a:xfrm>
            <a:off x="1795539" y="441954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6000" y="757630"/>
            <a:ext cx="0" cy="552887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28803" y="979499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188852" y="3762940"/>
            <a:ext cx="120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Излишний декор 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9578648" y="3752773"/>
            <a:ext cx="1370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Пляжная обувь 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0815570" y="3729425"/>
            <a:ext cx="120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Сабо</a:t>
            </a:r>
            <a:endParaRPr lang="ru-RU" altLang="zh-CN" sz="12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290431" y="3732213"/>
            <a:ext cx="1303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Яркость, открытый носок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" y="2958417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8" y="4378033"/>
            <a:ext cx="1080000" cy="9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7" y="1554080"/>
            <a:ext cx="1080000" cy="9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0" y="5055748"/>
            <a:ext cx="1080000" cy="125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05" y="5277297"/>
            <a:ext cx="1080000" cy="807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525859"/>
            <a:ext cx="1440000" cy="1440000"/>
          </a:xfrm>
          <a:prstGeom prst="rect">
            <a:avLst/>
          </a:prstGeom>
        </p:spPr>
      </p:pic>
      <p:pic>
        <p:nvPicPr>
          <p:cNvPr id="41" name="Picture 18" descr="Sam Edelman 'Malik' Sanda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65226" y="2418417"/>
            <a:ext cx="1080000" cy="110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19" descr="S206_A2120_D_WE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953633" y="1829564"/>
            <a:ext cx="900000" cy="168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0" descr="prdm_cl43114-004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487077" y="2418417"/>
            <a:ext cx="108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28" y="2101997"/>
            <a:ext cx="1080000" cy="138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8489427" y="3776121"/>
            <a:ext cx="120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Мюли</a:t>
            </a:r>
            <a:endParaRPr lang="ru-RU" altLang="zh-CN" sz="12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3703" y="240622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Украшения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90125" y="1576711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Металлы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2091516" y="2054403"/>
            <a:ext cx="364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Золото, серебро, позолоченные украшения, сплавы металлов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2051349" y="2019950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90125" y="2946994"/>
            <a:ext cx="274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Камни </a:t>
            </a:r>
            <a:endParaRPr lang="ru-RU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  <a:p>
            <a:pPr algn="just" eaLnBrk="1" hangingPunct="1"/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矩形 323"/>
          <p:cNvSpPr/>
          <p:nvPr/>
        </p:nvSpPr>
        <p:spPr>
          <a:xfrm>
            <a:off x="2091516" y="3424686"/>
            <a:ext cx="3927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Драгоценные, полудрагоценные (яшма, нефрит, топаз, малахит, коралл, оникс и т.д.) не более 1 см. в диаметре</a:t>
            </a:r>
          </a:p>
        </p:txBody>
      </p:sp>
      <p:cxnSp>
        <p:nvCxnSpPr>
          <p:cNvPr id="11" name="直接连接符 324"/>
          <p:cNvCxnSpPr/>
          <p:nvPr/>
        </p:nvCxnSpPr>
        <p:spPr>
          <a:xfrm>
            <a:off x="2051349" y="3411259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90125" y="4417027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Форма</a:t>
            </a:r>
            <a:endParaRPr lang="en-US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矩形 323"/>
          <p:cNvSpPr/>
          <p:nvPr/>
        </p:nvSpPr>
        <p:spPr>
          <a:xfrm>
            <a:off x="2091516" y="4894719"/>
            <a:ext cx="3645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Классическая,  лаконичная</a:t>
            </a:r>
          </a:p>
        </p:txBody>
      </p:sp>
      <p:cxnSp>
        <p:nvCxnSpPr>
          <p:cNvPr id="14" name="直接连接符 324"/>
          <p:cNvCxnSpPr/>
          <p:nvPr/>
        </p:nvCxnSpPr>
        <p:spPr>
          <a:xfrm>
            <a:off x="2051349" y="4860266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H="1" flipV="1">
            <a:off x="6087025" y="754090"/>
            <a:ext cx="17798" cy="555146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50905" y="1007098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426346" y="3214532"/>
            <a:ext cx="1111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Большое количество украшений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9318021" y="3214532"/>
            <a:ext cx="102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Звенящие </a:t>
            </a: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браслеты</a:t>
            </a:r>
            <a:endParaRPr lang="ru-RU" altLang="zh-CN" sz="12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0371319" y="3220085"/>
            <a:ext cx="16451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Объемные </a:t>
            </a: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серьги</a:t>
            </a:r>
            <a:endParaRPr lang="ru-RU" altLang="zh-CN" sz="1200" dirty="0"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8102357" y="3838385"/>
            <a:ext cx="1940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«Дешевая» бижутерия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847064" y="3220086"/>
            <a:ext cx="1443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Крупный камень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4413" y="5865598"/>
            <a:ext cx="5465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ru-RU" altLang="zh-CN" sz="1400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Украшение должно быть </a:t>
            </a:r>
            <a:r>
              <a:rPr lang="ru-RU" altLang="zh-CN" sz="1400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скромным, не </a:t>
            </a:r>
            <a:r>
              <a:rPr lang="ru-RU" altLang="zh-CN" sz="1400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привлекающим излишнего </a:t>
            </a:r>
            <a:r>
              <a:rPr lang="ru-RU" altLang="zh-CN" sz="1400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внимания</a:t>
            </a:r>
            <a:endParaRPr lang="ru-RU" altLang="zh-CN" sz="1400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33" name="Picture 27" descr="ms27476-005-1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2055" y="1654957"/>
            <a:ext cx="1260000" cy="16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2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42176144"/>
              </p:ext>
            </p:extLst>
          </p:nvPr>
        </p:nvGraphicFramePr>
        <p:xfrm>
          <a:off x="10588468" y="1759485"/>
          <a:ext cx="1260000" cy="13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тография Photo Editor" r:id="rId9" imgW="2933333" imgH="3048426" progId="MSPhotoEd.3">
                  <p:embed/>
                </p:oleObj>
              </mc:Choice>
              <mc:Fallback>
                <p:oleObj name="Фотография Photo Editor" r:id="rId9" imgW="2933333" imgH="3048426" progId="MSPhotoEd.3">
                  <p:embed/>
                  <p:pic>
                    <p:nvPicPr>
                      <p:cNvPr id="512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468" y="1759485"/>
                        <a:ext cx="1260000" cy="13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6" descr="prdm_am29404-017-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0602" y="4138016"/>
            <a:ext cx="1260000" cy="11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9"/>
          <p:cNvPicPr>
            <a:picLocks noChangeAspect="1" noChangeArrowheads="1"/>
          </p:cNvPicPr>
          <p:nvPr/>
        </p:nvPicPr>
        <p:blipFill>
          <a:blip r:embed="rId12"/>
          <a:srcRect l="11067" t="27560" r="38737" b="33073"/>
          <a:stretch>
            <a:fillRect/>
          </a:stretch>
        </p:blipFill>
        <p:spPr bwMode="auto">
          <a:xfrm>
            <a:off x="7900246" y="5464535"/>
            <a:ext cx="1260000" cy="7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0"/>
          <p:cNvPicPr>
            <a:picLocks noChangeAspect="1" noChangeArrowheads="1"/>
          </p:cNvPicPr>
          <p:nvPr/>
        </p:nvPicPr>
        <p:blipFill>
          <a:blip r:embed="rId13"/>
          <a:srcRect l="15538" t="38933" r="35243" b="35970"/>
          <a:stretch>
            <a:fillRect/>
          </a:stretch>
        </p:blipFill>
        <p:spPr bwMode="auto">
          <a:xfrm>
            <a:off x="7877410" y="4399678"/>
            <a:ext cx="1260000" cy="8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055" y="4283838"/>
            <a:ext cx="1260000" cy="945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01" y="5305119"/>
            <a:ext cx="1260000" cy="126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54" y="1776181"/>
            <a:ext cx="1440000" cy="129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1" descr="prdm_vs41154-004-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894" y="1922558"/>
            <a:ext cx="1080000" cy="10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7" y="1838410"/>
            <a:ext cx="1260000" cy="112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09254" y="5696399"/>
            <a:ext cx="1260000" cy="7847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952" y="2031603"/>
            <a:ext cx="140097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0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</a:t>
            </a:r>
            <a:r>
              <a:rPr lang="ru-RU" sz="2400" dirty="0" smtClean="0">
                <a:latin typeface="Helvetica" pitchFamily="2" charset="0"/>
              </a:rPr>
              <a:t>Прическа</a:t>
            </a:r>
            <a:endParaRPr lang="ru-RU" sz="2400" dirty="0">
              <a:latin typeface="Helvetica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94219" y="1787588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Деловые прически:</a:t>
            </a:r>
          </a:p>
        </p:txBody>
      </p:sp>
      <p:sp>
        <p:nvSpPr>
          <p:cNvPr id="7" name="矩形 323"/>
          <p:cNvSpPr/>
          <p:nvPr/>
        </p:nvSpPr>
        <p:spPr>
          <a:xfrm>
            <a:off x="1995610" y="2265280"/>
            <a:ext cx="38774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Короткие, средней длины до плеч,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длинные волосы, убранные в пучок, хвост, ракушку и т.д.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Прическа должна быть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аккуратной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Волосы должны быть чистыми и опрятными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Хорошая прическа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может изменить образ!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1955443" y="2230827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2367" y="771525"/>
            <a:ext cx="3633" cy="5553319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18502" y="999554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233603" y="3918608"/>
            <a:ext cx="1719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Длинные, распущенные волосы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10262226" y="3918608"/>
            <a:ext cx="152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Нефиксированная форма 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7431027" y="6103455"/>
            <a:ext cx="127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Разноцветный оттенок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8529632" y="3940752"/>
            <a:ext cx="111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Креативная стрижка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5" y="1112002"/>
            <a:ext cx="108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25" y="4844961"/>
            <a:ext cx="1080000" cy="11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5" y="4521547"/>
            <a:ext cx="92964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59" y="4844961"/>
            <a:ext cx="1080000" cy="107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0" y="2751863"/>
            <a:ext cx="1080000" cy="162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Picture 14" descr="1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433143" y="4609208"/>
            <a:ext cx="1303262" cy="141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9" descr="Картинка 35 из 661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12569" r="9579"/>
          <a:stretch>
            <a:fillRect/>
          </a:stretch>
        </p:blipFill>
        <p:spPr bwMode="auto">
          <a:xfrm>
            <a:off x="10374428" y="2029527"/>
            <a:ext cx="1440000" cy="18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 descr="rew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52760" y="1783977"/>
            <a:ext cx="1076281" cy="209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5" descr="twe5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483926" y="1930871"/>
            <a:ext cx="1302589" cy="19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92" y="4559382"/>
            <a:ext cx="1440000" cy="154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9318670" y="6103455"/>
            <a:ext cx="1382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Большое количество лака</a:t>
            </a:r>
          </a:p>
        </p:txBody>
      </p:sp>
    </p:spTree>
    <p:extLst>
      <p:ext uri="{BB962C8B-B14F-4D97-AF65-F5344CB8AC3E}">
        <p14:creationId xmlns:p14="http://schemas.microsoft.com/office/powerpoint/2010/main" val="31168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8" y="267848"/>
            <a:ext cx="8083686" cy="28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Деловой </a:t>
            </a:r>
            <a:r>
              <a:rPr lang="ru-RU" sz="2400" dirty="0">
                <a:latin typeface="Helvetica" pitchFamily="2" charset="0"/>
              </a:rPr>
              <a:t>стиль. Маникюр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078C6D5-B61B-67BC-C16C-CA9E644A6229}"/>
              </a:ext>
            </a:extLst>
          </p:cNvPr>
          <p:cNvCxnSpPr/>
          <p:nvPr/>
        </p:nvCxnSpPr>
        <p:spPr>
          <a:xfrm>
            <a:off x="1910499" y="584462"/>
            <a:ext cx="8562948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88241" y="1552573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 smtClean="0">
                <a:solidFill>
                  <a:srgbClr val="004E9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Маникюр:</a:t>
            </a:r>
            <a:endParaRPr lang="ru-RU" altLang="zh-CN" dirty="0">
              <a:solidFill>
                <a:srgbClr val="004E91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" name="矩形 323"/>
          <p:cNvSpPr/>
          <p:nvPr/>
        </p:nvSpPr>
        <p:spPr>
          <a:xfrm>
            <a:off x="1893565" y="2011468"/>
            <a:ext cx="39202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Классическая длина ногтя –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не более 3-5 мм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Форма – округлая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Оптимальный вариант -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ухоженные ногти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1400" dirty="0"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Оптимальные цвета лака светлые и телесные: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оттенки пыльной розы, кофе 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с молоком, слоновая кость, </a:t>
            </a:r>
            <a:b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</a:br>
            <a:r>
              <a:rPr lang="ru-RU" altLang="zh-CN" sz="1400" dirty="0"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t>все бежевые тона</a:t>
            </a:r>
          </a:p>
        </p:txBody>
      </p:sp>
      <p:cxnSp>
        <p:nvCxnSpPr>
          <p:cNvPr id="8" name="直接连接符 324"/>
          <p:cNvCxnSpPr/>
          <p:nvPr/>
        </p:nvCxnSpPr>
        <p:spPr>
          <a:xfrm>
            <a:off x="1825558" y="1930232"/>
            <a:ext cx="370870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324"/>
          <p:cNvCxnSpPr/>
          <p:nvPr/>
        </p:nvCxnSpPr>
        <p:spPr>
          <a:xfrm flipV="1">
            <a:off x="6095171" y="790986"/>
            <a:ext cx="6299" cy="5457717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8281662" y="980680"/>
            <a:ext cx="274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ru-RU" altLang="zh-CN" dirty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</a:t>
            </a:r>
            <a:r>
              <a:rPr lang="ru-RU" altLang="zh-CN" dirty="0" smtClean="0">
                <a:solidFill>
                  <a:srgbClr val="C00000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рекомендовано!</a:t>
            </a:r>
            <a:endParaRPr lang="ru-RU" altLang="zh-CN" dirty="0">
              <a:solidFill>
                <a:srgbClr val="C00000"/>
              </a:solidFill>
              <a:latin typeface="Helvetica" panose="020B0604020202020204" pitchFamily="34" charset="0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6332428" y="3574593"/>
            <a:ext cx="1577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Агрессивный</a:t>
            </a:r>
            <a:b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en-US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Nail art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10239332" y="3574593"/>
            <a:ext cx="139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Длинные острые ногти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637170" y="5670938"/>
            <a:ext cx="1067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Поп-арт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8021471" y="3561440"/>
            <a:ext cx="2005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Маникюр</a:t>
            </a:r>
            <a:b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</a:br>
            <a:r>
              <a:rPr lang="ru-RU" altLang="zh-CN" sz="1200" dirty="0" smtClean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со стразами 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и рисунком 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8428836" y="5670316"/>
            <a:ext cx="1268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 err="1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Бабл</a:t>
            </a:r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-маникюр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" y="3213237"/>
            <a:ext cx="1260000" cy="73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" y="4135245"/>
            <a:ext cx="1260000" cy="84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3"/>
          <a:stretch/>
        </p:blipFill>
        <p:spPr>
          <a:xfrm>
            <a:off x="192879" y="1557758"/>
            <a:ext cx="1260000" cy="146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92" y="5083798"/>
            <a:ext cx="1260000" cy="116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13" y="5102547"/>
            <a:ext cx="126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6" y="5102547"/>
            <a:ext cx="1260000" cy="93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12" descr="them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 t="6892" b="9467"/>
          <a:stretch>
            <a:fillRect/>
          </a:stretch>
        </p:blipFill>
        <p:spPr bwMode="auto">
          <a:xfrm>
            <a:off x="6581018" y="1746229"/>
            <a:ext cx="1080000" cy="16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32" y="4306172"/>
            <a:ext cx="1260000" cy="12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85" y="4457676"/>
            <a:ext cx="1440000" cy="110249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8" y="2032506"/>
            <a:ext cx="1620000" cy="131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37" y="2130907"/>
            <a:ext cx="1620000" cy="114412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37" y="4489958"/>
            <a:ext cx="1620000" cy="1005245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0239332" y="5656803"/>
            <a:ext cx="1378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ru-RU" altLang="zh-CN" sz="1200" dirty="0">
                <a:latin typeface="Helvetica" panose="020B0604020202020204" pitchFamily="34" charset="0"/>
                <a:ea typeface="微软雅黑" panose="020B0503020204020204" pitchFamily="34" charset="-122"/>
                <a:cs typeface="Helvetica" panose="020B0604020202020204" pitchFamily="34" charset="0"/>
              </a:rPr>
              <a:t>Не ухоженность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8930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vhfe_w3Ui5ko_SyuaV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zO4QslzEOobohcn10v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I4_j1c5Umwq_H78hdV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.jRSS7CkmLePzUwvvT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2_tQ8Cw0C08uFebVkB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xsDIT.YkKs4kx2Q3vD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.X_ZOtMk2AE_dTTmV8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TgM_gcPE6Yq04KV9ON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1oMKONGUOqgagpPexc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tULDNZ0UysiK4gMSh1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iyCn1KjUCEkXeaeTd2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Uenp.SoUK1XjTN39iq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kt5o9oj0.HQkVLysty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_ccXRflUyTv9gO7OSa5g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4E9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916</Words>
  <Application>Microsoft Office PowerPoint</Application>
  <PresentationFormat>Произвольный</PresentationFormat>
  <Paragraphs>210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Фотография Photo Editor</vt:lpstr>
      <vt:lpstr>Презентация PowerPoint</vt:lpstr>
      <vt:lpstr>ИМИДЖ</vt:lpstr>
      <vt:lpstr>Деловой стиль. Костюм</vt:lpstr>
      <vt:lpstr>Деловой стиль. Костюм</vt:lpstr>
      <vt:lpstr>Деловой стиль. Блуза</vt:lpstr>
      <vt:lpstr>Деловой стиль. Обувь</vt:lpstr>
      <vt:lpstr>Деловой стиль. Украшения</vt:lpstr>
      <vt:lpstr>Деловой стиль. Прическа</vt:lpstr>
      <vt:lpstr>Деловой стиль. Маникюр</vt:lpstr>
      <vt:lpstr>Деловой стиль. Рекомендации</vt:lpstr>
      <vt:lpstr>Деловой стиль. Костюм</vt:lpstr>
      <vt:lpstr>Деловой стиль. Рубашка</vt:lpstr>
      <vt:lpstr>Деловой стиль. Аксессуары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Васильева Любовь Николаевна</cp:lastModifiedBy>
  <cp:revision>61</cp:revision>
  <dcterms:created xsi:type="dcterms:W3CDTF">2022-11-08T20:23:20Z</dcterms:created>
  <dcterms:modified xsi:type="dcterms:W3CDTF">2022-11-14T06:05:50Z</dcterms:modified>
</cp:coreProperties>
</file>