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2" r:id="rId3"/>
    <p:sldId id="265" r:id="rId4"/>
    <p:sldId id="257" r:id="rId5"/>
    <p:sldId id="263" r:id="rId6"/>
    <p:sldId id="264" r:id="rId7"/>
    <p:sldId id="268" r:id="rId8"/>
    <p:sldId id="269" r:id="rId9"/>
    <p:sldId id="271" r:id="rId10"/>
    <p:sldId id="270" r:id="rId11"/>
    <p:sldId id="272" r:id="rId12"/>
    <p:sldId id="273" r:id="rId13"/>
    <p:sldId id="274" r:id="rId14"/>
    <p:sldId id="277" r:id="rId15"/>
    <p:sldId id="275" r:id="rId16"/>
    <p:sldId id="276" r:id="rId17"/>
    <p:sldId id="280" r:id="rId18"/>
    <p:sldId id="279" r:id="rId19"/>
    <p:sldId id="278" r:id="rId20"/>
    <p:sldId id="281" r:id="rId21"/>
    <p:sldId id="28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1"/>
    <a:srgbClr val="004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13" d="100"/>
          <a:sy n="113" d="100"/>
        </p:scale>
        <p:origin x="-150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64C29-8CEE-E242-AFDE-E29D5DFBAC12}" type="datetimeFigureOut">
              <a:rPr lang="ru-RU" smtClean="0"/>
              <a:t>16.12.2022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92226-13F3-2040-B42A-C988EDF44E48}" type="slidenum">
              <a:rPr lang="ru-RU" smtClean="0"/>
              <a:t>‹#›</a:t>
            </a:fld>
            <a:endParaRPr lang="ru-RU"/>
          </a:p>
        </p:txBody>
      </p:sp>
    </p:spTree>
    <p:extLst>
      <p:ext uri="{BB962C8B-B14F-4D97-AF65-F5344CB8AC3E}">
        <p14:creationId xmlns:p14="http://schemas.microsoft.com/office/powerpoint/2010/main" val="152354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a:t>
            </a:fld>
            <a:endParaRPr lang="ru-RU"/>
          </a:p>
        </p:txBody>
      </p:sp>
    </p:spTree>
    <p:extLst>
      <p:ext uri="{BB962C8B-B14F-4D97-AF65-F5344CB8AC3E}">
        <p14:creationId xmlns:p14="http://schemas.microsoft.com/office/powerpoint/2010/main" val="320130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10</a:t>
            </a:fld>
            <a:endParaRPr lang="ru-RU"/>
          </a:p>
        </p:txBody>
      </p:sp>
    </p:spTree>
    <p:extLst>
      <p:ext uri="{BB962C8B-B14F-4D97-AF65-F5344CB8AC3E}">
        <p14:creationId xmlns:p14="http://schemas.microsoft.com/office/powerpoint/2010/main" val="256862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11</a:t>
            </a:fld>
            <a:endParaRPr lang="ru-RU"/>
          </a:p>
        </p:txBody>
      </p:sp>
    </p:spTree>
    <p:extLst>
      <p:ext uri="{BB962C8B-B14F-4D97-AF65-F5344CB8AC3E}">
        <p14:creationId xmlns:p14="http://schemas.microsoft.com/office/powerpoint/2010/main" val="198411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12</a:t>
            </a:fld>
            <a:endParaRPr lang="ru-RU"/>
          </a:p>
        </p:txBody>
      </p:sp>
    </p:spTree>
    <p:extLst>
      <p:ext uri="{BB962C8B-B14F-4D97-AF65-F5344CB8AC3E}">
        <p14:creationId xmlns:p14="http://schemas.microsoft.com/office/powerpoint/2010/main" val="78674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13</a:t>
            </a:fld>
            <a:endParaRPr lang="ru-RU"/>
          </a:p>
        </p:txBody>
      </p:sp>
    </p:spTree>
    <p:extLst>
      <p:ext uri="{BB962C8B-B14F-4D97-AF65-F5344CB8AC3E}">
        <p14:creationId xmlns:p14="http://schemas.microsoft.com/office/powerpoint/2010/main" val="369777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14</a:t>
            </a:fld>
            <a:endParaRPr lang="ru-RU"/>
          </a:p>
        </p:txBody>
      </p:sp>
    </p:spTree>
    <p:extLst>
      <p:ext uri="{BB962C8B-B14F-4D97-AF65-F5344CB8AC3E}">
        <p14:creationId xmlns:p14="http://schemas.microsoft.com/office/powerpoint/2010/main" val="372643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15</a:t>
            </a:fld>
            <a:endParaRPr lang="ru-RU"/>
          </a:p>
        </p:txBody>
      </p:sp>
    </p:spTree>
    <p:extLst>
      <p:ext uri="{BB962C8B-B14F-4D97-AF65-F5344CB8AC3E}">
        <p14:creationId xmlns:p14="http://schemas.microsoft.com/office/powerpoint/2010/main" val="210670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16</a:t>
            </a:fld>
            <a:endParaRPr lang="ru-RU"/>
          </a:p>
        </p:txBody>
      </p:sp>
    </p:spTree>
    <p:extLst>
      <p:ext uri="{BB962C8B-B14F-4D97-AF65-F5344CB8AC3E}">
        <p14:creationId xmlns:p14="http://schemas.microsoft.com/office/powerpoint/2010/main" val="174805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17</a:t>
            </a:fld>
            <a:endParaRPr lang="ru-RU"/>
          </a:p>
        </p:txBody>
      </p:sp>
    </p:spTree>
    <p:extLst>
      <p:ext uri="{BB962C8B-B14F-4D97-AF65-F5344CB8AC3E}">
        <p14:creationId xmlns:p14="http://schemas.microsoft.com/office/powerpoint/2010/main" val="10625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18</a:t>
            </a:fld>
            <a:endParaRPr lang="ru-RU"/>
          </a:p>
        </p:txBody>
      </p:sp>
    </p:spTree>
    <p:extLst>
      <p:ext uri="{BB962C8B-B14F-4D97-AF65-F5344CB8AC3E}">
        <p14:creationId xmlns:p14="http://schemas.microsoft.com/office/powerpoint/2010/main" val="265826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19</a:t>
            </a:fld>
            <a:endParaRPr lang="ru-RU"/>
          </a:p>
        </p:txBody>
      </p:sp>
    </p:spTree>
    <p:extLst>
      <p:ext uri="{BB962C8B-B14F-4D97-AF65-F5344CB8AC3E}">
        <p14:creationId xmlns:p14="http://schemas.microsoft.com/office/powerpoint/2010/main" val="392031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2</a:t>
            </a:fld>
            <a:endParaRPr lang="ru-RU"/>
          </a:p>
        </p:txBody>
      </p:sp>
    </p:spTree>
    <p:extLst>
      <p:ext uri="{BB962C8B-B14F-4D97-AF65-F5344CB8AC3E}">
        <p14:creationId xmlns:p14="http://schemas.microsoft.com/office/powerpoint/2010/main" val="2994935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20</a:t>
            </a:fld>
            <a:endParaRPr lang="ru-RU"/>
          </a:p>
        </p:txBody>
      </p:sp>
    </p:spTree>
    <p:extLst>
      <p:ext uri="{BB962C8B-B14F-4D97-AF65-F5344CB8AC3E}">
        <p14:creationId xmlns:p14="http://schemas.microsoft.com/office/powerpoint/2010/main" val="3306565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21</a:t>
            </a:fld>
            <a:endParaRPr lang="ru-RU"/>
          </a:p>
        </p:txBody>
      </p:sp>
    </p:spTree>
    <p:extLst>
      <p:ext uri="{BB962C8B-B14F-4D97-AF65-F5344CB8AC3E}">
        <p14:creationId xmlns:p14="http://schemas.microsoft.com/office/powerpoint/2010/main" val="275703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3</a:t>
            </a:fld>
            <a:endParaRPr lang="ru-RU"/>
          </a:p>
        </p:txBody>
      </p:sp>
    </p:spTree>
    <p:extLst>
      <p:ext uri="{BB962C8B-B14F-4D97-AF65-F5344CB8AC3E}">
        <p14:creationId xmlns:p14="http://schemas.microsoft.com/office/powerpoint/2010/main" val="362060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4</a:t>
            </a:fld>
            <a:endParaRPr lang="ru-RU"/>
          </a:p>
        </p:txBody>
      </p:sp>
    </p:spTree>
    <p:extLst>
      <p:ext uri="{BB962C8B-B14F-4D97-AF65-F5344CB8AC3E}">
        <p14:creationId xmlns:p14="http://schemas.microsoft.com/office/powerpoint/2010/main" val="305661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5</a:t>
            </a:fld>
            <a:endParaRPr lang="ru-RU"/>
          </a:p>
        </p:txBody>
      </p:sp>
    </p:spTree>
    <p:extLst>
      <p:ext uri="{BB962C8B-B14F-4D97-AF65-F5344CB8AC3E}">
        <p14:creationId xmlns:p14="http://schemas.microsoft.com/office/powerpoint/2010/main" val="229836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6</a:t>
            </a:fld>
            <a:endParaRPr lang="ru-RU"/>
          </a:p>
        </p:txBody>
      </p:sp>
    </p:spTree>
    <p:extLst>
      <p:ext uri="{BB962C8B-B14F-4D97-AF65-F5344CB8AC3E}">
        <p14:creationId xmlns:p14="http://schemas.microsoft.com/office/powerpoint/2010/main" val="169627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7</a:t>
            </a:fld>
            <a:endParaRPr lang="ru-RU"/>
          </a:p>
        </p:txBody>
      </p:sp>
    </p:spTree>
    <p:extLst>
      <p:ext uri="{BB962C8B-B14F-4D97-AF65-F5344CB8AC3E}">
        <p14:creationId xmlns:p14="http://schemas.microsoft.com/office/powerpoint/2010/main" val="79286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8</a:t>
            </a:fld>
            <a:endParaRPr lang="ru-RU"/>
          </a:p>
        </p:txBody>
      </p:sp>
    </p:spTree>
    <p:extLst>
      <p:ext uri="{BB962C8B-B14F-4D97-AF65-F5344CB8AC3E}">
        <p14:creationId xmlns:p14="http://schemas.microsoft.com/office/powerpoint/2010/main" val="376236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9</a:t>
            </a:fld>
            <a:endParaRPr lang="ru-RU"/>
          </a:p>
        </p:txBody>
      </p:sp>
    </p:spTree>
    <p:extLst>
      <p:ext uri="{BB962C8B-B14F-4D97-AF65-F5344CB8AC3E}">
        <p14:creationId xmlns:p14="http://schemas.microsoft.com/office/powerpoint/2010/main" val="88270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C9BE3A4-51A8-9B4C-B864-7EAC0E56F120}" type="datetimeFigureOut">
              <a:rPr lang="ru-RU" smtClean="0"/>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114738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9BE3A4-51A8-9B4C-B864-7EAC0E56F120}" type="datetimeFigureOut">
              <a:rPr lang="ru-RU" smtClean="0"/>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304866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9BE3A4-51A8-9B4C-B864-7EAC0E56F120}" type="datetimeFigureOut">
              <a:rPr lang="ru-RU" smtClean="0"/>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98796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9BE3A4-51A8-9B4C-B864-7EAC0E56F120}" type="datetimeFigureOut">
              <a:rPr lang="ru-RU" smtClean="0"/>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28288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C9BE3A4-51A8-9B4C-B864-7EAC0E56F120}" type="datetimeFigureOut">
              <a:rPr lang="ru-RU" smtClean="0"/>
              <a:t>16.12.2022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352047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C9BE3A4-51A8-9B4C-B864-7EAC0E56F120}" type="datetimeFigureOut">
              <a:rPr lang="ru-RU" smtClean="0"/>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267292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C9BE3A4-51A8-9B4C-B864-7EAC0E56F120}" type="datetimeFigureOut">
              <a:rPr lang="ru-RU" smtClean="0"/>
              <a:t>16.12.2022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235010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C9BE3A4-51A8-9B4C-B864-7EAC0E56F120}" type="datetimeFigureOut">
              <a:rPr lang="ru-RU" smtClean="0"/>
              <a:t>16.12.2022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423165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BE3A4-51A8-9B4C-B864-7EAC0E56F120}" type="datetimeFigureOut">
              <a:rPr lang="ru-RU" smtClean="0"/>
              <a:t>16.12.2022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139728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C9BE3A4-51A8-9B4C-B864-7EAC0E56F120}" type="datetimeFigureOut">
              <a:rPr lang="ru-RU" smtClean="0"/>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100714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C9BE3A4-51A8-9B4C-B864-7EAC0E56F120}" type="datetimeFigureOut">
              <a:rPr lang="ru-RU" smtClean="0"/>
              <a:t>16.12.2022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D32F3-F630-B848-A664-810390D0835B}" type="slidenum">
              <a:rPr lang="ru-RU" smtClean="0"/>
              <a:t>‹#›</a:t>
            </a:fld>
            <a:endParaRPr lang="ru-RU"/>
          </a:p>
        </p:txBody>
      </p:sp>
    </p:spTree>
    <p:extLst>
      <p:ext uri="{BB962C8B-B14F-4D97-AF65-F5344CB8AC3E}">
        <p14:creationId xmlns:p14="http://schemas.microsoft.com/office/powerpoint/2010/main" val="52208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BE3A4-51A8-9B4C-B864-7EAC0E56F120}" type="datetimeFigureOut">
              <a:rPr lang="ru-RU" smtClean="0"/>
              <a:t>16.12.2022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D32F3-F630-B848-A664-810390D0835B}" type="slidenum">
              <a:rPr lang="ru-RU" smtClean="0"/>
              <a:t>‹#›</a:t>
            </a:fld>
            <a:endParaRPr lang="ru-RU"/>
          </a:p>
        </p:txBody>
      </p:sp>
    </p:spTree>
    <p:extLst>
      <p:ext uri="{BB962C8B-B14F-4D97-AF65-F5344CB8AC3E}">
        <p14:creationId xmlns:p14="http://schemas.microsoft.com/office/powerpoint/2010/main" val="42339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179583DB-BA3A-3AE7-2738-71CA91931A56}"/>
              </a:ext>
            </a:extLst>
          </p:cNvPr>
          <p:cNvPicPr>
            <a:picLocks noChangeAspect="1"/>
          </p:cNvPicPr>
          <p:nvPr/>
        </p:nvPicPr>
        <p:blipFill rotWithShape="1">
          <a:blip r:embed="rId3"/>
          <a:srcRect r="12667"/>
          <a:stretch/>
        </p:blipFill>
        <p:spPr>
          <a:xfrm>
            <a:off x="0" y="196036"/>
            <a:ext cx="7985760" cy="6465928"/>
          </a:xfrm>
          <a:prstGeom prst="rect">
            <a:avLst/>
          </a:prstGeom>
        </p:spPr>
      </p:pic>
      <p:sp>
        <p:nvSpPr>
          <p:cNvPr id="7" name="TextBox 6">
            <a:extLst>
              <a:ext uri="{FF2B5EF4-FFF2-40B4-BE49-F238E27FC236}">
                <a16:creationId xmlns:a16="http://schemas.microsoft.com/office/drawing/2014/main" xmlns="" id="{9C97913C-9491-8E62-92C4-F17FB2F24AE5}"/>
              </a:ext>
            </a:extLst>
          </p:cNvPr>
          <p:cNvSpPr txBox="1"/>
          <p:nvPr/>
        </p:nvSpPr>
        <p:spPr>
          <a:xfrm>
            <a:off x="4572000" y="573932"/>
            <a:ext cx="4075889" cy="1292662"/>
          </a:xfrm>
          <a:prstGeom prst="rect">
            <a:avLst/>
          </a:prstGeom>
          <a:noFill/>
        </p:spPr>
        <p:txBody>
          <a:bodyPr wrap="square" rtlCol="0">
            <a:spAutoFit/>
          </a:bodyPr>
          <a:lstStyle/>
          <a:p>
            <a:r>
              <a:rPr lang="ru-RU" sz="2600" b="1" dirty="0" smtClean="0">
                <a:solidFill>
                  <a:srgbClr val="004E91"/>
                </a:solidFill>
                <a:latin typeface="Helvetica" pitchFamily="2" charset="0"/>
              </a:rPr>
              <a:t>ПОВСЕДНЕВНЫЙ ДЕЛОВОЙ ТЕЛЕФОННЫЙ ЭТИКЕТ</a:t>
            </a:r>
            <a:endParaRPr lang="ru-RU" sz="2600" b="1" dirty="0">
              <a:solidFill>
                <a:srgbClr val="004E91"/>
              </a:solidFill>
              <a:latin typeface="Helvetica" pitchFamily="2" charset="0"/>
            </a:endParaRPr>
          </a:p>
        </p:txBody>
      </p:sp>
      <p:sp>
        <p:nvSpPr>
          <p:cNvPr id="9" name="TextBox 8">
            <a:extLst>
              <a:ext uri="{FF2B5EF4-FFF2-40B4-BE49-F238E27FC236}">
                <a16:creationId xmlns:a16="http://schemas.microsoft.com/office/drawing/2014/main" xmlns="" id="{5D4A3706-DDDB-FE9D-0B11-D39D9470D5F3}"/>
              </a:ext>
            </a:extLst>
          </p:cNvPr>
          <p:cNvSpPr txBox="1"/>
          <p:nvPr/>
        </p:nvSpPr>
        <p:spPr>
          <a:xfrm>
            <a:off x="4581728" y="1838527"/>
            <a:ext cx="4075889" cy="338554"/>
          </a:xfrm>
          <a:prstGeom prst="rect">
            <a:avLst/>
          </a:prstGeom>
          <a:noFill/>
        </p:spPr>
        <p:txBody>
          <a:bodyPr wrap="square" rtlCol="0">
            <a:spAutoFit/>
          </a:bodyPr>
          <a:lstStyle/>
          <a:p>
            <a:pPr algn="r"/>
            <a:r>
              <a:rPr lang="ru-RU" sz="1600" i="1" dirty="0">
                <a:latin typeface="HELVETICANEUECYR-MEDIUMITALIC" panose="02000503040000020004" pitchFamily="2" charset="0"/>
              </a:rPr>
              <a:t>ПАМЯТКА</a:t>
            </a:r>
          </a:p>
        </p:txBody>
      </p:sp>
    </p:spTree>
    <p:extLst>
      <p:ext uri="{BB962C8B-B14F-4D97-AF65-F5344CB8AC3E}">
        <p14:creationId xmlns:p14="http://schemas.microsoft.com/office/powerpoint/2010/main" val="224169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1810147"/>
            <a:ext cx="1042574"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677033"/>
          </a:xfrm>
        </p:spPr>
        <p:txBody>
          <a:bodyPr>
            <a:noAutofit/>
          </a:bodyPr>
          <a:lstStyle/>
          <a:p>
            <a:pPr algn="just"/>
            <a:r>
              <a:rPr lang="ru-RU" sz="2400" b="1" dirty="0" smtClean="0">
                <a:solidFill>
                  <a:srgbClr val="004E91"/>
                </a:solidFill>
                <a:latin typeface="Helvetica" pitchFamily="2" charset="0"/>
              </a:rPr>
              <a:t>5. Позвонив</a:t>
            </a:r>
            <a:r>
              <a:rPr lang="ru-RU" sz="2400" b="1" dirty="0">
                <a:solidFill>
                  <a:srgbClr val="004E91"/>
                </a:solidFill>
                <a:latin typeface="Helvetica" pitchFamily="2" charset="0"/>
              </a:rPr>
              <a:t>, не говорите «Вас беспокоит...» или «Вас тревожит...». </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2503249"/>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Это происходит от чрезмерного желания выглядеть вежливым и от неуверенности в себе. Говоря человеку, что вы его тревожите (беспокоите), вы формируете у него определенное — нежелательное — отношение к себе и своему звонку.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Вы вынуждаете его насторожиться, и сами просите его относиться к вашему звонку как к нежелательному отвлечению от дел. Зачем же самому создавать себе трудности и говорить собеседнику: «Я вас потревожил, нарушил ваш комфорт и сейчас буду Вас беспокоить»?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Скажите просто: «Доброе утро (Здравствуйте), Вам </a:t>
            </a:r>
            <a:r>
              <a:rPr lang="ru-RU" sz="1400" dirty="0" err="1">
                <a:latin typeface="Helvetica" panose="020B0604020202020204" pitchFamily="34" charset="0"/>
                <a:cs typeface="Helvetica" panose="020B0604020202020204" pitchFamily="34" charset="0"/>
              </a:rPr>
              <a:t>звон′ит</a:t>
            </a:r>
            <a:r>
              <a:rPr lang="ru-RU" sz="1400" dirty="0">
                <a:latin typeface="Helvetica" panose="020B0604020202020204" pitchFamily="34" charset="0"/>
                <a:cs typeface="Helvetica" panose="020B0604020202020204" pitchFamily="34" charset="0"/>
              </a:rPr>
              <a:t> Елена Владимировна Иванова, референт заместителя Губернатора Новгородской области (Фамилия Имя Отчество)». </a:t>
            </a:r>
          </a:p>
        </p:txBody>
      </p:sp>
    </p:spTree>
    <p:extLst>
      <p:ext uri="{BB962C8B-B14F-4D97-AF65-F5344CB8AC3E}">
        <p14:creationId xmlns:p14="http://schemas.microsoft.com/office/powerpoint/2010/main" val="4136390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600833"/>
          </a:xfrm>
        </p:spPr>
        <p:txBody>
          <a:bodyPr>
            <a:noAutofit/>
          </a:bodyPr>
          <a:lstStyle/>
          <a:p>
            <a:pPr algn="just"/>
            <a:r>
              <a:rPr lang="ru-RU" sz="2400" b="1" dirty="0" smtClean="0">
                <a:solidFill>
                  <a:srgbClr val="004E91"/>
                </a:solidFill>
                <a:latin typeface="Helvetica" pitchFamily="2" charset="0"/>
              </a:rPr>
              <a:t>6. Позвонив</a:t>
            </a:r>
            <a:r>
              <a:rPr lang="ru-RU" sz="2400" b="1" dirty="0">
                <a:solidFill>
                  <a:srgbClr val="004E91"/>
                </a:solidFill>
                <a:latin typeface="Helvetica" pitchFamily="2" charset="0"/>
              </a:rPr>
              <a:t>, спросите, может ли отвечающий на ваш звонок говорить с вами.</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760004"/>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У каждого человека есть свой список дел, запланированные встречи, собрания и т. д. Другими словами, когда мы ему позвонили, то вероятность того, что мы оторвали его от дел, очень высока. Особенно это касается звонков на мобильный телефон, ваш собеседник может находиться где угодно и быть занятым чем угодно.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Представившись, не переходите сразу к делу, сначала поинтересуйтесь, может ли собеседник разговаривать с вами. Задавая этот вопрос, вы показываете собеседнику, что воспитаны, и что цените его время. Тем самым вы позиционируете себя в его глазах как профессионала и вызываете уважение к себе. </a:t>
            </a:r>
          </a:p>
          <a:p>
            <a:pPr indent="441325" algn="just">
              <a:lnSpc>
                <a:spcPts val="1600"/>
              </a:lnSpc>
              <a:spcBef>
                <a:spcPts val="300"/>
              </a:spcBef>
              <a:spcAft>
                <a:spcPts val="300"/>
              </a:spcAft>
            </a:pPr>
            <a:r>
              <a:rPr lang="ru-RU" sz="1400" b="1" i="1" dirty="0">
                <a:latin typeface="Helvetica" panose="020B0604020202020204" pitchFamily="34" charset="0"/>
                <a:cs typeface="Helvetica" panose="020B0604020202020204" pitchFamily="34" charset="0"/>
              </a:rPr>
              <a:t>Есть два способа использования данной рекомендации: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1 способ: Представиться + спросить о возможности уделить время + назвать цель звонка</a:t>
            </a:r>
            <a:r>
              <a:rPr lang="ru-RU" sz="1400" dirty="0" smtClean="0">
                <a:latin typeface="Helvetica" panose="020B0604020202020204" pitchFamily="34" charset="0"/>
                <a:cs typeface="Helvetica" panose="020B0604020202020204" pitchFamily="34" charset="0"/>
              </a:rPr>
              <a:t>.</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2 способ: Представиться + назвать цель звонка + спросить о возможности уделить время.</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Tree>
    <p:extLst>
      <p:ext uri="{BB962C8B-B14F-4D97-AF65-F5344CB8AC3E}">
        <p14:creationId xmlns:p14="http://schemas.microsoft.com/office/powerpoint/2010/main" val="280553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91665"/>
            <a:ext cx="8083686" cy="585593"/>
          </a:xfrm>
        </p:spPr>
        <p:txBody>
          <a:bodyPr>
            <a:noAutofit/>
          </a:bodyPr>
          <a:lstStyle/>
          <a:p>
            <a:pPr algn="just"/>
            <a:r>
              <a:rPr lang="ru-RU" sz="2400" b="1" dirty="0" smtClean="0">
                <a:solidFill>
                  <a:srgbClr val="004E91"/>
                </a:solidFill>
                <a:latin typeface="Helvetica" pitchFamily="2" charset="0"/>
              </a:rPr>
              <a:t>7. Переходите </a:t>
            </a:r>
            <a:r>
              <a:rPr lang="ru-RU" sz="2400" b="1" dirty="0">
                <a:solidFill>
                  <a:srgbClr val="004E91"/>
                </a:solidFill>
                <a:latin typeface="Helvetica" pitchFamily="2" charset="0"/>
              </a:rPr>
              <a:t>к сути своего звонка как можно быстрее</a:t>
            </a:r>
            <a:r>
              <a:rPr lang="ru-RU" sz="2400" b="1" dirty="0" smtClean="0">
                <a:solidFill>
                  <a:srgbClr val="004E91"/>
                </a:solidFill>
                <a:latin typeface="Helvetica" pitchFamily="2" charset="0"/>
              </a:rPr>
              <a:t>.</a:t>
            </a:r>
            <a:endParaRPr lang="ru-RU" sz="2400" b="1"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3016210"/>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Представившись и попросив о времени для беседы, не тратьте время на бесцельную лирику и бессмысленные вопросы, как:</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Что вы думаете о сегодняшнем положении в мире</a:t>
            </a:r>
            <a:r>
              <a:rPr lang="ru-RU" sz="1400" dirty="0" smtClean="0">
                <a:latin typeface="Helvetica" panose="020B0604020202020204" pitchFamily="34" charset="0"/>
                <a:cs typeface="Helvetica" panose="020B0604020202020204" pitchFamily="34" charset="0"/>
              </a:rPr>
              <a:t>?</a:t>
            </a: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Вы видели вчера в новостях...?</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Общаясь по телефону, профессионалы стремятся быть краткими и не отклоняться от темы. Не раздражайте собеседника разговорами ни о чем, сообщите о цели своего звонка и начните деловой разговор.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Стоит добавить, что исключением из данного правила является общение по телефону с собеседниками, с которыми за годы совместной работы у вас развились теплые приятельские или даже дружеские отношения. </a:t>
            </a:r>
          </a:p>
        </p:txBody>
      </p:sp>
      <p:pic>
        <p:nvPicPr>
          <p:cNvPr id="4" name="Рисунок 3"/>
          <p:cNvPicPr>
            <a:picLocks noChangeAspect="1"/>
          </p:cNvPicPr>
          <p:nvPr/>
        </p:nvPicPr>
        <p:blipFill>
          <a:blip r:embed="rId3"/>
          <a:stretch>
            <a:fillRect/>
          </a:stretch>
        </p:blipFill>
        <p:spPr>
          <a:xfrm>
            <a:off x="301558" y="1867461"/>
            <a:ext cx="1062581" cy="1080000"/>
          </a:xfrm>
          <a:prstGeom prst="rect">
            <a:avLst/>
          </a:prstGeom>
        </p:spPr>
      </p:pic>
    </p:spTree>
    <p:extLst>
      <p:ext uri="{BB962C8B-B14F-4D97-AF65-F5344CB8AC3E}">
        <p14:creationId xmlns:p14="http://schemas.microsoft.com/office/powerpoint/2010/main" val="2428295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14356"/>
            <a:ext cx="8083686" cy="286627"/>
          </a:xfrm>
        </p:spPr>
        <p:txBody>
          <a:bodyPr>
            <a:noAutofit/>
          </a:bodyPr>
          <a:lstStyle/>
          <a:p>
            <a:pPr algn="just"/>
            <a:r>
              <a:rPr lang="ru-RU" sz="2400" b="1" dirty="0" smtClean="0">
                <a:solidFill>
                  <a:srgbClr val="004E91"/>
                </a:solidFill>
                <a:latin typeface="Helvetica" pitchFamily="2" charset="0"/>
              </a:rPr>
              <a:t>8. Использование </a:t>
            </a:r>
            <a:r>
              <a:rPr lang="ru-RU" sz="2400" b="1" dirty="0">
                <a:solidFill>
                  <a:srgbClr val="004E91"/>
                </a:solidFill>
                <a:latin typeface="Helvetica" pitchFamily="2" charset="0"/>
              </a:rPr>
              <a:t>функции «</a:t>
            </a:r>
            <a:r>
              <a:rPr lang="ru-RU" sz="2400" b="1" dirty="0" err="1">
                <a:solidFill>
                  <a:srgbClr val="004E91"/>
                </a:solidFill>
                <a:latin typeface="Helvetica" pitchFamily="2" charset="0"/>
              </a:rPr>
              <a:t>hold</a:t>
            </a:r>
            <a:r>
              <a:rPr lang="ru-RU" sz="2400" b="1" dirty="0">
                <a:solidFill>
                  <a:srgbClr val="004E91"/>
                </a:solidFill>
                <a:latin typeface="Helvetica" pitchFamily="2" charset="0"/>
              </a:rPr>
              <a:t>» («удержание</a:t>
            </a:r>
            <a:r>
              <a:rPr lang="ru-RU" sz="2400" b="1" dirty="0" smtClean="0">
                <a:solidFill>
                  <a:srgbClr val="004E91"/>
                </a:solidFill>
                <a:latin typeface="Helvetica" pitchFamily="2" charset="0"/>
              </a:rPr>
              <a:t>»).</a:t>
            </a:r>
            <a:endParaRPr lang="ru-RU" sz="2400" b="1"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272691"/>
          </a:xfrm>
          <a:prstGeom prst="rect">
            <a:avLst/>
          </a:prstGeom>
          <a:noFill/>
        </p:spPr>
        <p:txBody>
          <a:bodyPr wrap="square" rtlCol="0">
            <a:spAutoFit/>
          </a:bodyPr>
          <a:lstStyle/>
          <a:p>
            <a:pPr indent="441325" algn="just">
              <a:lnSpc>
                <a:spcPts val="1600"/>
              </a:lnSpc>
              <a:spcBef>
                <a:spcPts val="300"/>
              </a:spcBef>
              <a:spcAft>
                <a:spcPts val="300"/>
              </a:spcAft>
            </a:pPr>
            <a:r>
              <a:rPr lang="ru-RU" sz="1400" dirty="0" smtClean="0">
                <a:latin typeface="Helvetica" panose="020B0604020202020204" pitchFamily="34" charset="0"/>
                <a:cs typeface="Helvetica" panose="020B0604020202020204" pitchFamily="34" charset="0"/>
              </a:rPr>
              <a:t>Существует </a:t>
            </a:r>
            <a:r>
              <a:rPr lang="ru-RU" sz="1400" dirty="0">
                <a:latin typeface="Helvetica" panose="020B0604020202020204" pitchFamily="34" charset="0"/>
                <a:cs typeface="Helvetica" panose="020B0604020202020204" pitchFamily="34" charset="0"/>
              </a:rPr>
              <a:t>несколько правил, связанных с постановкой и снятием собеседника с «удержания»:</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При постановке — спросите, может ли собеседник подождать, и объясните причину необходимости ожидания.</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Например: «Можете ли вы подождать, поскольку для ответа на ваш вопрос я должен связаться с бухгалтерией?»</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При снятии — поблагодарите собеседника за ожидание. Этот шаг позволяет рассеять напряженность и нервозность, которая возникает у любого, кто ожидает. Вы также показываете человеку, что его звонок важен для вас и вы благодарны ему за то, что он не положил трубку.</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вы знаете, что придется ждать больше одной минуты, то не оставляйте его на «удержании». Скажите, что перезвоните ему после уточнения интересующей его информации. При ожидании на телефоне даже одна минута кажется несколькими, не давайте собеседнику лишний повод нервничать. </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0" name="矩形 3"/>
          <p:cNvSpPr>
            <a:spLocks noChangeArrowheads="1"/>
          </p:cNvSpPr>
          <p:nvPr/>
        </p:nvSpPr>
        <p:spPr bwMode="auto">
          <a:xfrm rot="16200000" flipH="1">
            <a:off x="1105672" y="5356597"/>
            <a:ext cx="1074311" cy="804114"/>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gradFill rotWithShape="1">
            <a:gsLst>
              <a:gs pos="0">
                <a:srgbClr val="0846AC"/>
              </a:gs>
              <a:gs pos="100000">
                <a:srgbClr val="2180C1"/>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Ins="324000" anchor="ctr"/>
          <a:lstStyle/>
          <a:p>
            <a:pPr algn="ctr">
              <a:lnSpc>
                <a:spcPct val="120000"/>
              </a:lnSpc>
              <a:defRPr/>
            </a:pPr>
            <a:endParaRPr lang="zh-CN" altLang="en-US" sz="2400" b="1" kern="0" dirty="0">
              <a:solidFill>
                <a:sysClr val="window" lastClr="FFFFFF"/>
              </a:solidFill>
              <a:latin typeface="Impact" pitchFamily="34" charset="0"/>
            </a:endParaRPr>
          </a:p>
        </p:txBody>
      </p:sp>
      <p:pic>
        <p:nvPicPr>
          <p:cNvPr id="4" name="Рисунок 3"/>
          <p:cNvPicPr>
            <a:picLocks noChangeAspect="1"/>
          </p:cNvPicPr>
          <p:nvPr/>
        </p:nvPicPr>
        <p:blipFill>
          <a:blip r:embed="rId3"/>
          <a:stretch>
            <a:fillRect/>
          </a:stretch>
        </p:blipFill>
        <p:spPr>
          <a:xfrm>
            <a:off x="6237088" y="4895641"/>
            <a:ext cx="1228571" cy="1457143"/>
          </a:xfrm>
          <a:prstGeom prst="rect">
            <a:avLst/>
          </a:prstGeom>
        </p:spPr>
      </p:pic>
    </p:spTree>
    <p:extLst>
      <p:ext uri="{BB962C8B-B14F-4D97-AF65-F5344CB8AC3E}">
        <p14:creationId xmlns:p14="http://schemas.microsoft.com/office/powerpoint/2010/main" val="30475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14356"/>
            <a:ext cx="8083686" cy="286627"/>
          </a:xfrm>
        </p:spPr>
        <p:txBody>
          <a:bodyPr>
            <a:noAutofit/>
          </a:bodyPr>
          <a:lstStyle/>
          <a:p>
            <a:pPr algn="just"/>
            <a:r>
              <a:rPr lang="ru-RU" sz="2400" b="1" dirty="0" smtClean="0">
                <a:solidFill>
                  <a:srgbClr val="004E91"/>
                </a:solidFill>
                <a:latin typeface="Helvetica" pitchFamily="2" charset="0"/>
              </a:rPr>
              <a:t>8. Использование </a:t>
            </a:r>
            <a:r>
              <a:rPr lang="ru-RU" sz="2400" b="1" dirty="0">
                <a:solidFill>
                  <a:srgbClr val="004E91"/>
                </a:solidFill>
                <a:latin typeface="Helvetica" pitchFamily="2" charset="0"/>
              </a:rPr>
              <a:t>функции «</a:t>
            </a:r>
            <a:r>
              <a:rPr lang="ru-RU" sz="2400" b="1" dirty="0" err="1">
                <a:solidFill>
                  <a:srgbClr val="004E91"/>
                </a:solidFill>
                <a:latin typeface="Helvetica" pitchFamily="2" charset="0"/>
              </a:rPr>
              <a:t>hold</a:t>
            </a:r>
            <a:r>
              <a:rPr lang="ru-RU" sz="2400" b="1" dirty="0">
                <a:solidFill>
                  <a:srgbClr val="004E91"/>
                </a:solidFill>
                <a:latin typeface="Helvetica" pitchFamily="2" charset="0"/>
              </a:rPr>
              <a:t>» («удержание</a:t>
            </a:r>
            <a:r>
              <a:rPr lang="ru-RU" sz="2400" b="1" dirty="0" smtClean="0">
                <a:solidFill>
                  <a:srgbClr val="004E91"/>
                </a:solidFill>
                <a:latin typeface="Helvetica" pitchFamily="2" charset="0"/>
              </a:rPr>
              <a:t>»).</a:t>
            </a:r>
            <a:endParaRPr lang="ru-RU" sz="2400" b="1"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760004"/>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Практически в каждом телефоне есть функция «удержание», только обозначается она по-разному, в зависимости от производителя аппарата. Эта функция позволяет в случае необходимости «подвесить» собеседника на линии, не разъединяя при этом соединение. Она используется каждый раз, когда вам в ходе разговора необходимо отложить телефонную трубку и изолировать собеседника от происходящего в вашем служебном помещении (от разговоров внутри помещения). Например, для того, чтобы:</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зайти в соседний кабинет за необходимой для собеседника информацией;</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распечатать необходимый документ;</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позвать к телефону нужного человека;</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уточнить что-то у коллеги.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Нажав соответствующую кнопку на своем телефоне и активизировав «</a:t>
            </a:r>
            <a:r>
              <a:rPr lang="ru-RU" sz="1400" dirty="0" err="1">
                <a:latin typeface="Helvetica" panose="020B0604020202020204" pitchFamily="34" charset="0"/>
                <a:cs typeface="Helvetica" panose="020B0604020202020204" pitchFamily="34" charset="0"/>
              </a:rPr>
              <a:t>hold</a:t>
            </a:r>
            <a:r>
              <a:rPr lang="ru-RU" sz="1400" dirty="0">
                <a:latin typeface="Helvetica" panose="020B0604020202020204" pitchFamily="34" charset="0"/>
                <a:cs typeface="Helvetica" panose="020B0604020202020204" pitchFamily="34" charset="0"/>
              </a:rPr>
              <a:t>», вы не даете собеседнику возможности слышать то, что происходит у вас в помещении. Если телефонный аппарат подключен к телефонной станции, то в течение «</a:t>
            </a:r>
            <a:r>
              <a:rPr lang="ru-RU" sz="1400" dirty="0" err="1">
                <a:latin typeface="Helvetica" panose="020B0604020202020204" pitchFamily="34" charset="0"/>
                <a:cs typeface="Helvetica" panose="020B0604020202020204" pitchFamily="34" charset="0"/>
              </a:rPr>
              <a:t>hold</a:t>
            </a:r>
            <a:r>
              <a:rPr lang="ru-RU" sz="1400" dirty="0">
                <a:latin typeface="Helvetica" panose="020B0604020202020204" pitchFamily="34" charset="0"/>
                <a:cs typeface="Helvetica" panose="020B0604020202020204" pitchFamily="34" charset="0"/>
              </a:rPr>
              <a:t>» она проигрывает вашему собеседнику запрограммированную мелодию. </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10" name="Рисунок 9"/>
          <p:cNvPicPr>
            <a:picLocks noChangeAspect="1"/>
          </p:cNvPicPr>
          <p:nvPr/>
        </p:nvPicPr>
        <p:blipFill>
          <a:blip r:embed="rId3"/>
          <a:stretch>
            <a:fillRect/>
          </a:stretch>
        </p:blipFill>
        <p:spPr>
          <a:xfrm>
            <a:off x="6237088" y="4895641"/>
            <a:ext cx="1228571" cy="1457143"/>
          </a:xfrm>
          <a:prstGeom prst="rect">
            <a:avLst/>
          </a:prstGeom>
        </p:spPr>
      </p:pic>
    </p:spTree>
    <p:extLst>
      <p:ext uri="{BB962C8B-B14F-4D97-AF65-F5344CB8AC3E}">
        <p14:creationId xmlns:p14="http://schemas.microsoft.com/office/powerpoint/2010/main" val="3123111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stretch>
            <a:fillRect/>
          </a:stretch>
        </p:blipFill>
        <p:spPr>
          <a:xfrm>
            <a:off x="271726" y="2736140"/>
            <a:ext cx="996924"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86499" y="309736"/>
            <a:ext cx="8083686" cy="549452"/>
          </a:xfrm>
        </p:spPr>
        <p:txBody>
          <a:bodyPr>
            <a:noAutofit/>
          </a:bodyPr>
          <a:lstStyle/>
          <a:p>
            <a:pPr algn="just"/>
            <a:r>
              <a:rPr lang="ru-RU" sz="2400" b="1" dirty="0" smtClean="0">
                <a:solidFill>
                  <a:srgbClr val="004E91"/>
                </a:solidFill>
                <a:latin typeface="Helvetica" pitchFamily="2" charset="0"/>
              </a:rPr>
              <a:t>9. Если </a:t>
            </a:r>
            <a:r>
              <a:rPr lang="ru-RU" sz="2400" b="1" dirty="0">
                <a:solidFill>
                  <a:srgbClr val="004E91"/>
                </a:solidFill>
                <a:latin typeface="Helvetica" pitchFamily="2" charset="0"/>
              </a:rPr>
              <a:t>спрашивают человека, который </a:t>
            </a:r>
            <a:r>
              <a:rPr lang="ru-RU" sz="2400" b="1" dirty="0" smtClean="0">
                <a:solidFill>
                  <a:srgbClr val="004E91"/>
                </a:solidFill>
                <a:latin typeface="Helvetica" pitchFamily="2" charset="0"/>
              </a:rPr>
              <a:t>отсутствует.</a:t>
            </a:r>
            <a:endParaRPr lang="ru-RU" sz="2400" b="1"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2939266"/>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Не «отрезайте» позвонившего, просто констатируя факт, что нужный ему человек на выставке (в отпуске, вернется в конце недели) и не вешайте сразу трубку.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Сообщив об отсутствии нужного человека, предпримите две попытки удержать позвонившего. Предложите свою помощь. Например: «Могу ли я вам чем-нибудь помочь?» или: «Может ли вам помочь кто-нибудь другой?»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позвонивший человек не соглашается на предложенную помощь, то попросите оставить сообщение. </a:t>
            </a:r>
          </a:p>
          <a:p>
            <a:pPr indent="441325" algn="ctr">
              <a:lnSpc>
                <a:spcPts val="1600"/>
              </a:lnSpc>
              <a:spcBef>
                <a:spcPts val="300"/>
              </a:spcBef>
              <a:spcAft>
                <a:spcPts val="300"/>
              </a:spcAft>
            </a:pPr>
            <a:r>
              <a:rPr lang="ru-RU" sz="1400" b="1" dirty="0">
                <a:latin typeface="Helvetica" panose="020B0604020202020204" pitchFamily="34" charset="0"/>
                <a:cs typeface="Helvetica" panose="020B0604020202020204" pitchFamily="34" charset="0"/>
              </a:rPr>
              <a:t>Звучит это так:</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Что мне передать (отсутствующему)? Кто звонил?</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Давайте я оставлю (отсутствующему) сообщение о том, что вы звонили. Представьтесь, пожалуйста. </a:t>
            </a:r>
          </a:p>
        </p:txBody>
      </p:sp>
      <p:pic>
        <p:nvPicPr>
          <p:cNvPr id="4" name="Рисунок 3"/>
          <p:cNvPicPr>
            <a:picLocks noChangeAspect="1"/>
          </p:cNvPicPr>
          <p:nvPr/>
        </p:nvPicPr>
        <p:blipFill>
          <a:blip r:embed="rId4"/>
          <a:stretch>
            <a:fillRect/>
          </a:stretch>
        </p:blipFill>
        <p:spPr>
          <a:xfrm>
            <a:off x="6210974" y="4836173"/>
            <a:ext cx="1266040" cy="1440000"/>
          </a:xfrm>
          <a:prstGeom prst="rect">
            <a:avLst/>
          </a:prstGeom>
        </p:spPr>
      </p:pic>
    </p:spTree>
    <p:extLst>
      <p:ext uri="{BB962C8B-B14F-4D97-AF65-F5344CB8AC3E}">
        <p14:creationId xmlns:p14="http://schemas.microsoft.com/office/powerpoint/2010/main" val="774992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967536" y="2142618"/>
            <a:ext cx="1111154"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441148"/>
            <a:ext cx="8083686" cy="286627"/>
          </a:xfrm>
        </p:spPr>
        <p:txBody>
          <a:bodyPr>
            <a:noAutofit/>
          </a:bodyPr>
          <a:lstStyle/>
          <a:p>
            <a:pPr algn="just"/>
            <a:r>
              <a:rPr lang="ru-RU" sz="2400" b="1" dirty="0" smtClean="0">
                <a:solidFill>
                  <a:srgbClr val="004E91"/>
                </a:solidFill>
                <a:latin typeface="Helvetica" pitchFamily="2" charset="0"/>
              </a:rPr>
              <a:t>10. Подстраивайтесь </a:t>
            </a:r>
            <a:r>
              <a:rPr lang="ru-RU" sz="2400" b="1" dirty="0">
                <a:solidFill>
                  <a:srgbClr val="004E91"/>
                </a:solidFill>
                <a:latin typeface="Helvetica" pitchFamily="2" charset="0"/>
              </a:rPr>
              <a:t>под скорость речи собеседника.</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683060"/>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человек говорит медленно, это свидетельствует о том, что и его процесс мышления протекает с той же скоростью. Значит, он внимательно оценивает каждое услышанное и произносимое им слово и тщательно взвешивает полученную информацию перед принятием окончательного решения. Общаясь с такими людьми, слегка сбавьте темп своей речи. Не обманывайте себя, считая, что чем быстрее будете говорить, тем быстрее ваши собеседники будут соображать. Совсем наоборот, не поспевая за темпом вашей речи, они потеряют ход ваших мыслей и окончательно запутаются.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Человек, который говорит быстро или очень быстро, схватывает мысли на лету и принимает решения без долгих раздумий, возможно, даже поспешно. Его раздражает медлительность и неторопливость, он нетерпелив и жаждет действий. Ускорьте темп своей речи, общаясь с такими людьми. </a:t>
            </a:r>
            <a:endParaRPr lang="ru-RU" sz="1400" dirty="0" smtClean="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endParaRPr lang="ru-RU" sz="1400" dirty="0" smtClean="0">
              <a:solidFill>
                <a:srgbClr val="C00000"/>
              </a:solidFill>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endParaRPr lang="ru-RU" sz="1400" dirty="0">
              <a:solidFill>
                <a:srgbClr val="C00000"/>
              </a:solidFill>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smtClean="0">
                <a:solidFill>
                  <a:srgbClr val="004E91"/>
                </a:solidFill>
                <a:latin typeface="Helvetica" panose="020B0604020202020204" pitchFamily="34" charset="0"/>
                <a:cs typeface="Helvetica" panose="020B0604020202020204" pitchFamily="34" charset="0"/>
              </a:rPr>
              <a:t>Меняйте </a:t>
            </a:r>
            <a:r>
              <a:rPr lang="ru-RU" sz="1400" dirty="0">
                <a:solidFill>
                  <a:srgbClr val="004E91"/>
                </a:solidFill>
                <a:latin typeface="Helvetica" panose="020B0604020202020204" pitchFamily="34" charset="0"/>
                <a:cs typeface="Helvetica" panose="020B0604020202020204" pitchFamily="34" charset="0"/>
              </a:rPr>
              <a:t>темп своей речи, только не переходите ту грань, за которой начинается пародия</a:t>
            </a:r>
            <a:r>
              <a:rPr lang="ru-RU" sz="1400" dirty="0" smtClean="0">
                <a:solidFill>
                  <a:srgbClr val="004E91"/>
                </a:solidFill>
                <a:latin typeface="Helvetica" panose="020B0604020202020204" pitchFamily="34" charset="0"/>
                <a:cs typeface="Helvetica" panose="020B0604020202020204" pitchFamily="34" charset="0"/>
              </a:rPr>
              <a:t>.</a:t>
            </a:r>
            <a:endParaRPr lang="ru-RU" sz="1400" dirty="0">
              <a:solidFill>
                <a:srgbClr val="004E91"/>
              </a:solidFill>
              <a:latin typeface="Helvetica" panose="020B0604020202020204" pitchFamily="34" charset="0"/>
              <a:cs typeface="Helvetica" panose="020B0604020202020204" pitchFamily="34" charset="0"/>
            </a:endParaRP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6" name="Рисунок 5"/>
          <p:cNvPicPr>
            <a:picLocks noChangeAspect="1"/>
          </p:cNvPicPr>
          <p:nvPr/>
        </p:nvPicPr>
        <p:blipFill>
          <a:blip r:embed="rId4"/>
          <a:stretch>
            <a:fillRect/>
          </a:stretch>
        </p:blipFill>
        <p:spPr>
          <a:xfrm>
            <a:off x="150806" y="3920850"/>
            <a:ext cx="922910" cy="1080000"/>
          </a:xfrm>
          <a:prstGeom prst="rect">
            <a:avLst/>
          </a:prstGeom>
        </p:spPr>
      </p:pic>
    </p:spTree>
    <p:extLst>
      <p:ext uri="{BB962C8B-B14F-4D97-AF65-F5344CB8AC3E}">
        <p14:creationId xmlns:p14="http://schemas.microsoft.com/office/powerpoint/2010/main" val="1140316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86499" y="101405"/>
            <a:ext cx="8083686" cy="549452"/>
          </a:xfrm>
        </p:spPr>
        <p:txBody>
          <a:bodyPr>
            <a:noAutofit/>
          </a:bodyPr>
          <a:lstStyle/>
          <a:p>
            <a:pPr algn="just"/>
            <a:r>
              <a:rPr lang="ru-RU" sz="2400" b="1" dirty="0" smtClean="0">
                <a:solidFill>
                  <a:srgbClr val="004E91"/>
                </a:solidFill>
                <a:latin typeface="Helvetica" pitchFamily="2" charset="0"/>
              </a:rPr>
              <a:t>11. Не </a:t>
            </a:r>
            <a:r>
              <a:rPr lang="ru-RU" sz="2400" b="1" dirty="0">
                <a:solidFill>
                  <a:srgbClr val="004E91"/>
                </a:solidFill>
                <a:latin typeface="Helvetica" pitchFamily="2" charset="0"/>
              </a:rPr>
              <a:t>жуйте и не пейте, общаясь по телефону.</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2246769"/>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вы думаете, что, совершая перечисленные выше действия, вы скроете их от телефонного собеседника, то ошибаетесь. Жующий не отдает себе отчета в том, насколько это неприятно звучит по телефону. </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solidFill>
                  <a:srgbClr val="C00000"/>
                </a:solidFill>
                <a:latin typeface="Helvetica" panose="020B0604020202020204" pitchFamily="34" charset="0"/>
                <a:cs typeface="Helvetica" panose="020B0604020202020204" pitchFamily="34" charset="0"/>
              </a:rPr>
              <a:t>Из опыта клиентов фирм:</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«Однажды я позвонил в организацию, из ответа собеседника мне стало понятно, что он жует. Я ему говорю: «Приятного аппетита», а он мне в ответ: «А что, слышно?».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Отложите в сторону свою жвачку (еду). </a:t>
            </a:r>
          </a:p>
        </p:txBody>
      </p:sp>
      <p:pic>
        <p:nvPicPr>
          <p:cNvPr id="12" name="Рисунок 11"/>
          <p:cNvPicPr>
            <a:picLocks noChangeAspect="1"/>
          </p:cNvPicPr>
          <p:nvPr/>
        </p:nvPicPr>
        <p:blipFill>
          <a:blip r:embed="rId3"/>
          <a:stretch>
            <a:fillRect/>
          </a:stretch>
        </p:blipFill>
        <p:spPr>
          <a:xfrm>
            <a:off x="6175512" y="4338368"/>
            <a:ext cx="1080000" cy="1080000"/>
          </a:xfrm>
          <a:prstGeom prst="rect">
            <a:avLst/>
          </a:prstGeom>
        </p:spPr>
      </p:pic>
    </p:spTree>
    <p:extLst>
      <p:ext uri="{BB962C8B-B14F-4D97-AF65-F5344CB8AC3E}">
        <p14:creationId xmlns:p14="http://schemas.microsoft.com/office/powerpoint/2010/main" val="1915241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411160"/>
            <a:ext cx="8083686" cy="286627"/>
          </a:xfrm>
        </p:spPr>
        <p:txBody>
          <a:bodyPr>
            <a:noAutofit/>
          </a:bodyPr>
          <a:lstStyle/>
          <a:p>
            <a:pPr algn="just"/>
            <a:r>
              <a:rPr lang="ru-RU" sz="2400" b="1" dirty="0" smtClean="0">
                <a:solidFill>
                  <a:srgbClr val="004E91"/>
                </a:solidFill>
                <a:latin typeface="Helvetica" pitchFamily="2" charset="0"/>
              </a:rPr>
              <a:t>12. Не </a:t>
            </a:r>
            <a:r>
              <a:rPr lang="ru-RU" sz="2400" b="1" dirty="0">
                <a:solidFill>
                  <a:srgbClr val="004E91"/>
                </a:solidFill>
                <a:latin typeface="Helvetica" pitchFamily="2" charset="0"/>
              </a:rPr>
              <a:t>извиняйтесь перед собеседником за то, что заняли его время.</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862596"/>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Эта рекомендация относится и к проведению встреч. Если вы считаете, что оторвали собеседника от важных дел или что отняли его ценное время, то не говорите ему об этом вслух. Сказав «Извините, наша встреча (беседа) затянулась, я, наверное, занял ваше время», — вы сами наведете его на мысль о том, что:</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он потерял свое время, общаясь с вами;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ваше время ничего не стоит;</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вы не уверены в себе;</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вы чувствуете себя виноватым.</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Вместо извинения вы можете поблагодарить собеседника:</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Спасибо за то, что нашли возможность встретиться (переговорить) со мной.</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Я понимаю вашу занятость, спасибо вам за время, выделенное на нашу встречу</a:t>
            </a:r>
            <a:r>
              <a:rPr lang="ru-RU" sz="1400" dirty="0" smtClean="0">
                <a:latin typeface="Helvetica" panose="020B0604020202020204" pitchFamily="34" charset="0"/>
                <a:cs typeface="Helvetica" panose="020B0604020202020204" pitchFamily="34" charset="0"/>
              </a:rPr>
              <a:t>.</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solidFill>
                  <a:srgbClr val="004E91"/>
                </a:solidFill>
                <a:latin typeface="Helvetica" panose="020B0604020202020204" pitchFamily="34" charset="0"/>
                <a:cs typeface="Helvetica" panose="020B0604020202020204" pitchFamily="34" charset="0"/>
              </a:rPr>
              <a:t>Этим вы показываете, что цените его и его время, но не выставляете себя «виноватым просителем».</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4" name="Рисунок 3"/>
          <p:cNvPicPr>
            <a:picLocks noChangeAspect="1"/>
          </p:cNvPicPr>
          <p:nvPr/>
        </p:nvPicPr>
        <p:blipFill>
          <a:blip r:embed="rId3"/>
          <a:stretch>
            <a:fillRect/>
          </a:stretch>
        </p:blipFill>
        <p:spPr>
          <a:xfrm>
            <a:off x="5893893" y="5080998"/>
            <a:ext cx="1499746" cy="1438781"/>
          </a:xfrm>
          <a:prstGeom prst="rect">
            <a:avLst/>
          </a:prstGeom>
        </p:spPr>
      </p:pic>
    </p:spTree>
    <p:extLst>
      <p:ext uri="{BB962C8B-B14F-4D97-AF65-F5344CB8AC3E}">
        <p14:creationId xmlns:p14="http://schemas.microsoft.com/office/powerpoint/2010/main" val="336939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45774" y="2553353"/>
            <a:ext cx="1099816"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430856" y="126949"/>
            <a:ext cx="8083686" cy="549452"/>
          </a:xfrm>
        </p:spPr>
        <p:txBody>
          <a:bodyPr>
            <a:noAutofit/>
          </a:bodyPr>
          <a:lstStyle/>
          <a:p>
            <a:pPr algn="just"/>
            <a:r>
              <a:rPr lang="ru-RU" sz="2400" b="1" dirty="0" smtClean="0">
                <a:solidFill>
                  <a:srgbClr val="004E91"/>
                </a:solidFill>
                <a:latin typeface="Helvetica" pitchFamily="2" charset="0"/>
              </a:rPr>
              <a:t>13. Использование </a:t>
            </a:r>
            <a:r>
              <a:rPr lang="ru-RU" sz="2400" b="1" dirty="0">
                <a:solidFill>
                  <a:srgbClr val="004E91"/>
                </a:solidFill>
                <a:latin typeface="Helvetica" pitchFamily="2" charset="0"/>
              </a:rPr>
              <a:t>громкой связи (спикерфона).</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2939266"/>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Не используйте громкую связь без крайней необходимости и без предупреждения и согласия собеседника. При сегодняшнем уровне технологии собеседник услышит разницу между общением с вами через трубку и с помощью «спикерфона». Услышав, что вы говорите с ним, используя громкую связь, он практически сразу ощутит дискомфорт и насторожится. К тому же он сделает два вывода:</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Этот человек, общаясь со мной, занимается еще чем-то,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более важным для него.</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Нас кто-то слушает.</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Только в крайнем случае рекомендуется использовать громкую связь, и только с согласия собеседника, например: «Позвольте переключить наш разговор на громкую связь, чтобы руководитель тоже мог принять участие в беседе». </a:t>
            </a:r>
          </a:p>
        </p:txBody>
      </p:sp>
    </p:spTree>
    <p:extLst>
      <p:ext uri="{BB962C8B-B14F-4D97-AF65-F5344CB8AC3E}">
        <p14:creationId xmlns:p14="http://schemas.microsoft.com/office/powerpoint/2010/main" val="1867120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334" y="5445093"/>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286627"/>
          </a:xfrm>
        </p:spPr>
        <p:txBody>
          <a:bodyPr>
            <a:noAutofit/>
          </a:bodyPr>
          <a:lstStyle/>
          <a:p>
            <a:r>
              <a:rPr lang="ru-RU" sz="2400" dirty="0" smtClean="0">
                <a:solidFill>
                  <a:srgbClr val="004E91"/>
                </a:solidFill>
                <a:latin typeface="Helvetica" pitchFamily="2" charset="0"/>
              </a:rPr>
              <a:t>Введение</a:t>
            </a:r>
            <a:endParaRPr lang="ru-RU" sz="2400"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25613" y="1280160"/>
            <a:ext cx="7112547" cy="5170646"/>
          </a:xfrm>
          <a:prstGeom prst="rect">
            <a:avLst/>
          </a:prstGeom>
          <a:noFill/>
        </p:spPr>
        <p:txBody>
          <a:bodyPr wrap="square" rtlCol="0">
            <a:spAutoFit/>
          </a:bodyPr>
          <a:lstStyle/>
          <a:p>
            <a:pPr indent="441325" algn="just">
              <a:lnSpc>
                <a:spcPts val="1600"/>
              </a:lnSpc>
              <a:spcBef>
                <a:spcPts val="300"/>
              </a:spcBef>
              <a:spcAft>
                <a:spcPts val="300"/>
              </a:spcAft>
            </a:pPr>
            <a:r>
              <a:rPr lang="ru-RU" sz="1400" dirty="0" smtClean="0">
                <a:latin typeface="Helvetica" panose="020B0604020202020204" pitchFamily="34" charset="0"/>
                <a:cs typeface="Helvetica" panose="020B0604020202020204" pitchFamily="34" charset="0"/>
              </a:rPr>
              <a:t>Прямые </a:t>
            </a:r>
            <a:r>
              <a:rPr lang="ru-RU" sz="1400" dirty="0">
                <a:latin typeface="Helvetica" panose="020B0604020202020204" pitchFamily="34" charset="0"/>
                <a:cs typeface="Helvetica" panose="020B0604020202020204" pitchFamily="34" charset="0"/>
              </a:rPr>
              <a:t>контакты представителей органов государственной власти </a:t>
            </a:r>
            <a:r>
              <a:rPr lang="ru-RU" sz="1400" dirty="0" smtClean="0">
                <a:latin typeface="Helvetica" panose="020B0604020202020204" pitchFamily="34" charset="0"/>
                <a:cs typeface="Helvetica" panose="020B0604020202020204" pitchFamily="34" charset="0"/>
              </a:rPr>
              <a:t>с </a:t>
            </a:r>
            <a:r>
              <a:rPr lang="ru-RU" sz="1400" dirty="0">
                <a:latin typeface="Helvetica" panose="020B0604020202020204" pitchFamily="34" charset="0"/>
                <a:cs typeface="Helvetica" panose="020B0604020202020204" pitchFamily="34" charset="0"/>
              </a:rPr>
              <a:t>населением являются одним из основных факторов формирования положительного имиджа органа государственной власти. Каждое отдельное взаимодействие с населением, другими органами власти, профессиональными и общественными объединениями определяет содержание образа органа исполнительной власти области в сознании граждан. В связи с этим в работе органа исполнительной власти одинаково важны как профессионализм специалистов органов государственной власти при взаимодействии с представителями местного сообщества, так и профессиональные навыки при осуществлении контактов с населением, органами власти региона, профессиональными и общественными союзами.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Служащим и государственным гражданским служащим, занимающим (замещающим) должности в органах государственной власти Новгородской области, для построения грамотных деловых отношений с гражданами, коллегами и представителями других органов государственной власти и организаций различных уровней очень важно сформировать умение правильно говорить по телефону. Так как манера говорить по телефону формирует первое впечатление в первую очередь об органе государственной власти и о самом служащем в частности.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Рассмотрим нормы телефонного этикета, которым сегодня следуют прогрессивные компании, заботящиеся о своем имидже. Если Вы стремитесь выглядеть профессионалом в глазах населения, специалистов других органов власти, профессиональных и общественных сообществ, то исполнение изложенных ниже норм для Вас просто обязательно. </a:t>
            </a:r>
          </a:p>
        </p:txBody>
      </p:sp>
    </p:spTree>
    <p:extLst>
      <p:ext uri="{BB962C8B-B14F-4D97-AF65-F5344CB8AC3E}">
        <p14:creationId xmlns:p14="http://schemas.microsoft.com/office/powerpoint/2010/main" val="1899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441148"/>
            <a:ext cx="8083686" cy="286627"/>
          </a:xfrm>
        </p:spPr>
        <p:txBody>
          <a:bodyPr>
            <a:noAutofit/>
          </a:bodyPr>
          <a:lstStyle/>
          <a:p>
            <a:pPr algn="just"/>
            <a:r>
              <a:rPr lang="ru-RU" sz="2400" b="1" dirty="0" smtClean="0">
                <a:solidFill>
                  <a:srgbClr val="004E91"/>
                </a:solidFill>
                <a:latin typeface="Helvetica" pitchFamily="2" charset="0"/>
              </a:rPr>
              <a:t>14. Заканчивая </a:t>
            </a:r>
            <a:r>
              <a:rPr lang="ru-RU" sz="2400" b="1" dirty="0">
                <a:solidFill>
                  <a:srgbClr val="004E91"/>
                </a:solidFill>
                <a:latin typeface="Helvetica" pitchFamily="2" charset="0"/>
              </a:rPr>
              <a:t>разговор, </a:t>
            </a:r>
            <a:r>
              <a:rPr lang="ru-RU" sz="2400" b="1" dirty="0" smtClean="0">
                <a:solidFill>
                  <a:srgbClr val="004E91"/>
                </a:solidFill>
                <a:latin typeface="Helvetica" pitchFamily="2" charset="0"/>
              </a:rPr>
              <a:t>попрощайтесь</a:t>
            </a:r>
            <a:br>
              <a:rPr lang="ru-RU" sz="2400" b="1" dirty="0" smtClean="0">
                <a:solidFill>
                  <a:srgbClr val="004E91"/>
                </a:solidFill>
                <a:latin typeface="Helvetica" pitchFamily="2" charset="0"/>
              </a:rPr>
            </a:br>
            <a:r>
              <a:rPr lang="ru-RU" sz="2400" b="1" dirty="0" smtClean="0">
                <a:solidFill>
                  <a:srgbClr val="004E91"/>
                </a:solidFill>
                <a:latin typeface="Helvetica" pitchFamily="2" charset="0"/>
              </a:rPr>
              <a:t>с </a:t>
            </a:r>
            <a:r>
              <a:rPr lang="ru-RU" sz="2400" b="1" dirty="0">
                <a:solidFill>
                  <a:srgbClr val="004E91"/>
                </a:solidFill>
                <a:latin typeface="Helvetica" pitchFamily="2" charset="0"/>
              </a:rPr>
              <a:t>собеседником.</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631763"/>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Обратите внимание на то, как много людей, заканчивая разговор, просто кладут трубку, даже не попрощавшись. </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solidFill>
                  <a:srgbClr val="C00000"/>
                </a:solidFill>
                <a:latin typeface="Helvetica" panose="020B0604020202020204" pitchFamily="34" charset="0"/>
                <a:cs typeface="Helvetica" panose="020B0604020202020204" pitchFamily="34" charset="0"/>
              </a:rPr>
              <a:t>Из опыта клиентов фирм:</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«Сколько раз со мной такое случалось: звонишь в организацию и задаешь человеку, снявшему трубку, вопрос, например: «Скажите, вы в субботу работаете?». В ответ звучит «Да» или «Нет», и разговор прекращается. Однажды я все-таки перезвонил еще раз и спросил: «Почему вы бросаете трубку, у меня еще есть к вам вопрос?» Ответ был просто гениален: «Надо быстрее говорить!».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 ситуации, подобной описанной выше, прежде чем попрощаться со звонящим, поинтересуйтесь: «Могу ли я ответить еще на какой-то вопрос?», и только получив отрицательный ответ, завершите разговор. Прежде чем положить трубку, попрощайтесь с человеком, скажите ему всего лишь простое: </a:t>
            </a:r>
            <a:endParaRPr lang="ru-RU" sz="1400" dirty="0" smtClean="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ctr">
              <a:lnSpc>
                <a:spcPts val="1600"/>
              </a:lnSpc>
              <a:spcBef>
                <a:spcPts val="300"/>
              </a:spcBef>
              <a:spcAft>
                <a:spcPts val="300"/>
              </a:spcAft>
            </a:pPr>
            <a:r>
              <a:rPr lang="ru-RU" sz="1400" b="1" dirty="0">
                <a:latin typeface="Helvetica" panose="020B0604020202020204" pitchFamily="34" charset="0"/>
                <a:cs typeface="Helvetica" panose="020B0604020202020204" pitchFamily="34" charset="0"/>
              </a:rPr>
              <a:t>«До свидания».</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4" name="Рисунок 3"/>
          <p:cNvPicPr>
            <a:picLocks noChangeAspect="1"/>
          </p:cNvPicPr>
          <p:nvPr/>
        </p:nvPicPr>
        <p:blipFill>
          <a:blip r:embed="rId3"/>
          <a:stretch>
            <a:fillRect/>
          </a:stretch>
        </p:blipFill>
        <p:spPr>
          <a:xfrm>
            <a:off x="6256948" y="4904213"/>
            <a:ext cx="1135610" cy="1440000"/>
          </a:xfrm>
          <a:prstGeom prst="rect">
            <a:avLst/>
          </a:prstGeom>
        </p:spPr>
      </p:pic>
    </p:spTree>
    <p:extLst>
      <p:ext uri="{BB962C8B-B14F-4D97-AF65-F5344CB8AC3E}">
        <p14:creationId xmlns:p14="http://schemas.microsoft.com/office/powerpoint/2010/main" val="3737235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286627"/>
          </a:xfrm>
        </p:spPr>
        <p:txBody>
          <a:bodyPr>
            <a:noAutofit/>
          </a:bodyPr>
          <a:lstStyle/>
          <a:p>
            <a:r>
              <a:rPr lang="ru-RU" sz="2400" b="1" dirty="0">
                <a:solidFill>
                  <a:srgbClr val="004E91"/>
                </a:solidFill>
                <a:latin typeface="Helvetica" pitchFamily="2" charset="0"/>
              </a:rPr>
              <a:t>Заключение</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25613" y="1280160"/>
            <a:ext cx="7112547" cy="2349361"/>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Конечная цель формирования имиджа исполнительного органа государственной власти субъекта Российской Федерации – это закрепление в сознании жителей области и других субъектов взаимодействия положительного образа органа исполнительной власти области. Так, для жителей Правительство Новгородской области должно представляться профессиональной, информационно-открытой и социально-ответственной структурой. Цель формирования имиджа областного правительства по отношению к предпринимательскому сектору – это закрепление роли исполнительной структуры как равноправного партнера в деловых отношениях. Решение этой задачи требует внимательного отношения  к целому комплексу последовательных мер, в том числе и к деловому телефонному общению.</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362" y="4509675"/>
            <a:ext cx="3118798" cy="1800000"/>
          </a:xfrm>
          <a:prstGeom prst="rect">
            <a:avLst/>
          </a:prstGeom>
        </p:spPr>
      </p:pic>
    </p:spTree>
    <p:extLst>
      <p:ext uri="{BB962C8B-B14F-4D97-AF65-F5344CB8AC3E}">
        <p14:creationId xmlns:p14="http://schemas.microsoft.com/office/powerpoint/2010/main" val="57675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5840" y="1295400"/>
            <a:ext cx="7147560" cy="2323713"/>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solidFill>
                  <a:srgbClr val="C00000"/>
                </a:solidFill>
                <a:latin typeface="Helvetica" panose="020B0604020202020204" pitchFamily="34" charset="0"/>
                <a:cs typeface="Helvetica" panose="020B0604020202020204" pitchFamily="34" charset="0"/>
              </a:rPr>
              <a:t>Нормой</a:t>
            </a:r>
            <a:r>
              <a:rPr lang="ru-RU" sz="1400" dirty="0">
                <a:latin typeface="Helvetica" panose="020B0604020202020204" pitchFamily="34" charset="0"/>
                <a:cs typeface="Helvetica" panose="020B0604020202020204" pitchFamily="34" charset="0"/>
              </a:rPr>
              <a:t> является соблюдение телефонного этикета каждым работником исполнительного органа государственной власти, который:</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отвечает на входящие звонки;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совершает телефонные звонки от имени органа государственной власти;</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а также – на которого может быть переадресован звонок. </a:t>
            </a: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solidFill>
                  <a:srgbClr val="C00000"/>
                </a:solidFill>
                <a:latin typeface="Helvetica" panose="020B0604020202020204" pitchFamily="34" charset="0"/>
                <a:cs typeface="Helvetica" panose="020B0604020202020204" pitchFamily="34" charset="0"/>
              </a:rPr>
              <a:t>Примите к сведению несколько рекомендаций для грамотного общения по телефону, составленных тренерами-психологами для сотрудников различных организаций.</a:t>
            </a:r>
          </a:p>
        </p:txBody>
      </p:sp>
      <p:pic>
        <p:nvPicPr>
          <p:cNvPr id="7" name="Рисунок 6" descr="C:\Users\ik140\Desktop\человечки\56b35d7f9ecb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400" y="4330050"/>
            <a:ext cx="2520000" cy="1921781"/>
          </a:xfrm>
          <a:prstGeom prst="rect">
            <a:avLst/>
          </a:prstGeom>
          <a:noFill/>
          <a:ln>
            <a:noFill/>
          </a:ln>
        </p:spPr>
      </p:pic>
    </p:spTree>
    <p:extLst>
      <p:ext uri="{BB962C8B-B14F-4D97-AF65-F5344CB8AC3E}">
        <p14:creationId xmlns:p14="http://schemas.microsoft.com/office/powerpoint/2010/main" val="228055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6" name="矩形 32"/>
          <p:cNvSpPr/>
          <p:nvPr/>
        </p:nvSpPr>
        <p:spPr>
          <a:xfrm>
            <a:off x="1" y="3366380"/>
            <a:ext cx="9143999" cy="653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57" tIns="34629" rIns="69257" bIns="34629" rtlCol="0" anchor="ctr"/>
          <a:lstStyle/>
          <a:p>
            <a:pPr algn="ctr"/>
            <a:endParaRPr lang="zh-CN" altLang="en-US" sz="2100"/>
          </a:p>
        </p:txBody>
      </p:sp>
      <p:grpSp>
        <p:nvGrpSpPr>
          <p:cNvPr id="8" name="组合 34"/>
          <p:cNvGrpSpPr/>
          <p:nvPr/>
        </p:nvGrpSpPr>
        <p:grpSpPr>
          <a:xfrm>
            <a:off x="980281" y="2943349"/>
            <a:ext cx="869810" cy="869555"/>
            <a:chOff x="4345444" y="2542859"/>
            <a:chExt cx="1810550" cy="1811205"/>
          </a:xfrm>
        </p:grpSpPr>
        <p:grpSp>
          <p:nvGrpSpPr>
            <p:cNvPr id="10"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3"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11"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15" name="组合 41"/>
          <p:cNvGrpSpPr/>
          <p:nvPr/>
        </p:nvGrpSpPr>
        <p:grpSpPr>
          <a:xfrm>
            <a:off x="2083323" y="3060302"/>
            <a:ext cx="658312" cy="658119"/>
            <a:chOff x="4345444" y="2542859"/>
            <a:chExt cx="1810550" cy="1811205"/>
          </a:xfrm>
        </p:grpSpPr>
        <p:grpSp>
          <p:nvGrpSpPr>
            <p:cNvPr id="17"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9"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0"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8"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22" name="组合 48"/>
          <p:cNvGrpSpPr/>
          <p:nvPr/>
        </p:nvGrpSpPr>
        <p:grpSpPr>
          <a:xfrm>
            <a:off x="2974865" y="2948592"/>
            <a:ext cx="881783" cy="881527"/>
            <a:chOff x="4345444" y="2542859"/>
            <a:chExt cx="1810550" cy="1811205"/>
          </a:xfrm>
        </p:grpSpPr>
        <p:grpSp>
          <p:nvGrpSpPr>
            <p:cNvPr id="24" name="组合 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7" name="椭圆 53"/>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5" name="椭圆 51"/>
            <p:cNvSpPr/>
            <p:nvPr/>
          </p:nvSpPr>
          <p:spPr>
            <a:xfrm>
              <a:off x="4427702" y="2656211"/>
              <a:ext cx="1606932" cy="1607514"/>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29" name="组合 55"/>
          <p:cNvGrpSpPr/>
          <p:nvPr/>
        </p:nvGrpSpPr>
        <p:grpSpPr>
          <a:xfrm>
            <a:off x="4089878" y="3049070"/>
            <a:ext cx="680771" cy="680574"/>
            <a:chOff x="4345444" y="2542859"/>
            <a:chExt cx="1810550" cy="1811205"/>
          </a:xfrm>
        </p:grpSpPr>
        <p:grpSp>
          <p:nvGrpSpPr>
            <p:cNvPr id="31"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34" name="椭圆 6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2" name="椭圆 59"/>
            <p:cNvSpPr/>
            <p:nvPr/>
          </p:nvSpPr>
          <p:spPr>
            <a:xfrm>
              <a:off x="4466846" y="2664303"/>
              <a:ext cx="1567743" cy="1568310"/>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36" name="组合 63"/>
          <p:cNvGrpSpPr/>
          <p:nvPr/>
        </p:nvGrpSpPr>
        <p:grpSpPr>
          <a:xfrm>
            <a:off x="5003885" y="3049071"/>
            <a:ext cx="680773" cy="680574"/>
            <a:chOff x="4345444" y="2542859"/>
            <a:chExt cx="1810550" cy="1811205"/>
          </a:xfrm>
        </p:grpSpPr>
        <p:grpSp>
          <p:nvGrpSpPr>
            <p:cNvPr id="38"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6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1" name="椭圆 6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9" name="椭圆 66"/>
            <p:cNvSpPr/>
            <p:nvPr/>
          </p:nvSpPr>
          <p:spPr>
            <a:xfrm>
              <a:off x="4466990" y="2664444"/>
              <a:ext cx="1567461" cy="1568026"/>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43" name="组合 70"/>
          <p:cNvGrpSpPr/>
          <p:nvPr/>
        </p:nvGrpSpPr>
        <p:grpSpPr>
          <a:xfrm>
            <a:off x="5917889" y="2936191"/>
            <a:ext cx="906598" cy="906335"/>
            <a:chOff x="4345444" y="2542859"/>
            <a:chExt cx="1810550" cy="1811205"/>
          </a:xfrm>
        </p:grpSpPr>
        <p:grpSp>
          <p:nvGrpSpPr>
            <p:cNvPr id="45" name="组合 7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7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8" name="椭圆 7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6" name="椭圆 73"/>
            <p:cNvSpPr/>
            <p:nvPr/>
          </p:nvSpPr>
          <p:spPr>
            <a:xfrm>
              <a:off x="4464837" y="2666232"/>
              <a:ext cx="1571762" cy="157232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50" name="组合 77"/>
          <p:cNvGrpSpPr/>
          <p:nvPr/>
        </p:nvGrpSpPr>
        <p:grpSpPr>
          <a:xfrm>
            <a:off x="7057720" y="2773027"/>
            <a:ext cx="1233017" cy="1232660"/>
            <a:chOff x="4345444" y="2542859"/>
            <a:chExt cx="1810550" cy="1811205"/>
          </a:xfrm>
        </p:grpSpPr>
        <p:grpSp>
          <p:nvGrpSpPr>
            <p:cNvPr id="52" name="组合 7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4" name="同心圆 8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55" name="椭圆 8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53" name="椭圆 80"/>
            <p:cNvSpPr/>
            <p:nvPr/>
          </p:nvSpPr>
          <p:spPr>
            <a:xfrm>
              <a:off x="4422287" y="2619728"/>
              <a:ext cx="1656864" cy="1657461"/>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56" name="组合 83"/>
          <p:cNvGrpSpPr/>
          <p:nvPr/>
        </p:nvGrpSpPr>
        <p:grpSpPr>
          <a:xfrm>
            <a:off x="562871" y="1683087"/>
            <a:ext cx="1803961" cy="948852"/>
            <a:chOff x="724689" y="1472771"/>
            <a:chExt cx="1516141" cy="901039"/>
          </a:xfrm>
        </p:grpSpPr>
        <p:sp>
          <p:nvSpPr>
            <p:cNvPr id="57" name="TextBox 145"/>
            <p:cNvSpPr txBox="1"/>
            <p:nvPr/>
          </p:nvSpPr>
          <p:spPr>
            <a:xfrm>
              <a:off x="724689" y="1472771"/>
              <a:ext cx="1516141" cy="730659"/>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1. </a:t>
              </a:r>
              <a:r>
                <a:rPr lang="ru-RU" altLang="zh-CN" sz="1400" dirty="0" smtClean="0">
                  <a:latin typeface="Helvetica" panose="020B0604020202020204" pitchFamily="34" charset="0"/>
                  <a:cs typeface="Helvetica" panose="020B0604020202020204" pitchFamily="34" charset="0"/>
                </a:rPr>
                <a:t>Следите </a:t>
              </a:r>
              <a:r>
                <a:rPr lang="ru-RU" altLang="zh-CN" sz="1400" dirty="0">
                  <a:latin typeface="Helvetica" panose="020B0604020202020204" pitchFamily="34" charset="0"/>
                  <a:cs typeface="Helvetica" panose="020B0604020202020204" pitchFamily="34" charset="0"/>
                </a:rPr>
                <a:t>за </a:t>
              </a:r>
              <a:r>
                <a:rPr lang="ru-RU" altLang="zh-CN" sz="1400" dirty="0" smtClean="0">
                  <a:latin typeface="Helvetica" panose="020B0604020202020204" pitchFamily="34" charset="0"/>
                  <a:cs typeface="Helvetica" panose="020B0604020202020204" pitchFamily="34" charset="0"/>
                </a:rPr>
                <a:t>интонацией </a:t>
              </a:r>
              <a:r>
                <a:rPr lang="ru-RU" altLang="zh-CN" sz="1400" dirty="0">
                  <a:latin typeface="Helvetica" panose="020B0604020202020204" pitchFamily="34" charset="0"/>
                  <a:cs typeface="Helvetica" panose="020B0604020202020204" pitchFamily="34" charset="0"/>
                </a:rPr>
                <a:t>своего голоса</a:t>
              </a:r>
              <a:r>
                <a:rPr lang="ru-RU" altLang="zh-CN" sz="1400" dirty="0" smtClean="0">
                  <a:latin typeface="Helvetica" panose="020B0604020202020204" pitchFamily="34" charset="0"/>
                  <a:cs typeface="Helvetica" panose="020B0604020202020204" pitchFamily="34" charset="0"/>
                </a:rPr>
                <a:t>. </a:t>
              </a:r>
              <a:endParaRPr lang="ru-RU" altLang="zh-CN" sz="1400" dirty="0">
                <a:latin typeface="Helvetica" panose="020B0604020202020204" pitchFamily="34" charset="0"/>
                <a:cs typeface="Helvetica" panose="020B0604020202020204" pitchFamily="34" charset="0"/>
              </a:endParaRPr>
            </a:p>
          </p:txBody>
        </p:sp>
        <p:cxnSp>
          <p:nvCxnSpPr>
            <p:cNvPr id="59" name="直接连接符 86"/>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61" name="组合 88"/>
          <p:cNvGrpSpPr/>
          <p:nvPr/>
        </p:nvGrpSpPr>
        <p:grpSpPr>
          <a:xfrm>
            <a:off x="2406109" y="1797736"/>
            <a:ext cx="1854317" cy="836568"/>
            <a:chOff x="763410" y="1698014"/>
            <a:chExt cx="1372987" cy="705922"/>
          </a:xfrm>
        </p:grpSpPr>
        <p:sp>
          <p:nvSpPr>
            <p:cNvPr id="62" name="TextBox 150"/>
            <p:cNvSpPr txBox="1"/>
            <p:nvPr/>
          </p:nvSpPr>
          <p:spPr>
            <a:xfrm>
              <a:off x="763410" y="1698014"/>
              <a:ext cx="1372987" cy="467472"/>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3. </a:t>
              </a:r>
              <a:r>
                <a:rPr lang="ru-RU" altLang="zh-CN" sz="1400" dirty="0" smtClean="0">
                  <a:latin typeface="Helvetica" panose="020B0604020202020204" pitchFamily="34" charset="0"/>
                  <a:cs typeface="Helvetica" panose="020B0604020202020204" pitchFamily="34" charset="0"/>
                </a:rPr>
                <a:t>Представляйтесь </a:t>
              </a:r>
              <a:r>
                <a:rPr lang="ru-RU" altLang="zh-CN" sz="1400" dirty="0">
                  <a:latin typeface="Helvetica" panose="020B0604020202020204" pitchFamily="34" charset="0"/>
                  <a:cs typeface="Helvetica" panose="020B0604020202020204" pitchFamily="34" charset="0"/>
                </a:rPr>
                <a:t>по телефону.</a:t>
              </a:r>
            </a:p>
          </p:txBody>
        </p:sp>
        <p:cxnSp>
          <p:nvCxnSpPr>
            <p:cNvPr id="64" name="直接连接符 91"/>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66" name="组合 93"/>
          <p:cNvGrpSpPr/>
          <p:nvPr/>
        </p:nvGrpSpPr>
        <p:grpSpPr>
          <a:xfrm>
            <a:off x="4358566" y="1371082"/>
            <a:ext cx="1920317" cy="1267327"/>
            <a:chOff x="773829" y="1425189"/>
            <a:chExt cx="1366344" cy="982193"/>
          </a:xfrm>
        </p:grpSpPr>
        <p:sp>
          <p:nvSpPr>
            <p:cNvPr id="67" name="TextBox 155"/>
            <p:cNvSpPr txBox="1"/>
            <p:nvPr/>
          </p:nvSpPr>
          <p:spPr>
            <a:xfrm>
              <a:off x="773829" y="1425189"/>
              <a:ext cx="1366344" cy="763289"/>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5.</a:t>
              </a:r>
              <a:r>
                <a:rPr lang="ru-RU" altLang="zh-CN" sz="1400" dirty="0" smtClean="0">
                  <a:solidFill>
                    <a:schemeClr val="tx1">
                      <a:lumMod val="75000"/>
                      <a:lumOff val="25000"/>
                    </a:schemeClr>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Позвонив</a:t>
              </a:r>
              <a:r>
                <a:rPr lang="ru-RU" altLang="zh-CN" sz="1400" dirty="0">
                  <a:latin typeface="Helvetica" panose="020B0604020202020204" pitchFamily="34" charset="0"/>
                  <a:cs typeface="Helvetica" panose="020B0604020202020204" pitchFamily="34" charset="0"/>
                </a:rPr>
                <a:t>, не говорите «Вас беспокоит...» или «Вас тревожит...». </a:t>
              </a:r>
            </a:p>
          </p:txBody>
        </p:sp>
        <p:cxnSp>
          <p:nvCxnSpPr>
            <p:cNvPr id="69" name="直接连接符 96"/>
            <p:cNvCxnSpPr/>
            <p:nvPr/>
          </p:nvCxnSpPr>
          <p:spPr>
            <a:xfrm flipV="1">
              <a:off x="1457223" y="2191358"/>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1" name="组合 98"/>
          <p:cNvGrpSpPr/>
          <p:nvPr/>
        </p:nvGrpSpPr>
        <p:grpSpPr>
          <a:xfrm>
            <a:off x="6641053" y="1699271"/>
            <a:ext cx="1941450" cy="939137"/>
            <a:chOff x="726816" y="1643413"/>
            <a:chExt cx="1460370" cy="749853"/>
          </a:xfrm>
        </p:grpSpPr>
        <p:sp>
          <p:nvSpPr>
            <p:cNvPr id="72" name="TextBox 160"/>
            <p:cNvSpPr txBox="1"/>
            <p:nvPr/>
          </p:nvSpPr>
          <p:spPr>
            <a:xfrm>
              <a:off x="726816" y="1643413"/>
              <a:ext cx="1460370" cy="614351"/>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7. </a:t>
              </a:r>
              <a:r>
                <a:rPr lang="ru-RU" altLang="zh-CN" sz="1400" dirty="0" smtClean="0">
                  <a:latin typeface="Helvetica" panose="020B0604020202020204" pitchFamily="34" charset="0"/>
                  <a:cs typeface="Helvetica" panose="020B0604020202020204" pitchFamily="34" charset="0"/>
                </a:rPr>
                <a:t>Переходите </a:t>
              </a:r>
              <a:r>
                <a:rPr lang="ru-RU" altLang="zh-CN" sz="1400" dirty="0">
                  <a:latin typeface="Helvetica" panose="020B0604020202020204" pitchFamily="34" charset="0"/>
                  <a:cs typeface="Helvetica" panose="020B0604020202020204" pitchFamily="34" charset="0"/>
                </a:rPr>
                <a:t>к сути своего звонка как можно быстрее.</a:t>
              </a:r>
            </a:p>
          </p:txBody>
        </p:sp>
        <p:cxnSp>
          <p:nvCxnSpPr>
            <p:cNvPr id="74" name="直接连接符 101"/>
            <p:cNvCxnSpPr/>
            <p:nvPr/>
          </p:nvCxnSpPr>
          <p:spPr>
            <a:xfrm flipV="1">
              <a:off x="1503976" y="2235125"/>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6" name="组合 103"/>
          <p:cNvGrpSpPr/>
          <p:nvPr/>
        </p:nvGrpSpPr>
        <p:grpSpPr>
          <a:xfrm>
            <a:off x="1443255" y="3927117"/>
            <a:ext cx="1847153" cy="709030"/>
            <a:chOff x="778378" y="1340833"/>
            <a:chExt cx="1326235" cy="653863"/>
          </a:xfrm>
        </p:grpSpPr>
        <p:sp>
          <p:nvSpPr>
            <p:cNvPr id="77" name="TextBox 165"/>
            <p:cNvSpPr txBox="1"/>
            <p:nvPr/>
          </p:nvSpPr>
          <p:spPr>
            <a:xfrm>
              <a:off x="778378" y="1483812"/>
              <a:ext cx="1326235" cy="510884"/>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2. </a:t>
              </a:r>
              <a:r>
                <a:rPr lang="ru-RU" altLang="zh-CN" sz="1400" dirty="0" smtClean="0">
                  <a:latin typeface="Helvetica" panose="020B0604020202020204" pitchFamily="34" charset="0"/>
                  <a:cs typeface="Helvetica" panose="020B0604020202020204" pitchFamily="34" charset="0"/>
                </a:rPr>
                <a:t>Приветствуйте </a:t>
              </a:r>
              <a:r>
                <a:rPr lang="ru-RU" altLang="zh-CN" sz="1400" dirty="0">
                  <a:latin typeface="Helvetica" panose="020B0604020202020204" pitchFamily="34" charset="0"/>
                  <a:cs typeface="Helvetica" panose="020B0604020202020204" pitchFamily="34" charset="0"/>
                </a:rPr>
                <a:t>звонящего.</a:t>
              </a:r>
            </a:p>
          </p:txBody>
        </p:sp>
        <p:cxnSp>
          <p:nvCxnSpPr>
            <p:cNvPr id="79" name="直接连接符 10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81" name="组合 108"/>
          <p:cNvGrpSpPr/>
          <p:nvPr/>
        </p:nvGrpSpPr>
        <p:grpSpPr>
          <a:xfrm>
            <a:off x="3405115" y="3927119"/>
            <a:ext cx="1852949" cy="1363030"/>
            <a:chOff x="768155" y="1340833"/>
            <a:chExt cx="1330396" cy="1256978"/>
          </a:xfrm>
        </p:grpSpPr>
        <p:sp>
          <p:nvSpPr>
            <p:cNvPr id="82" name="TextBox 170"/>
            <p:cNvSpPr txBox="1"/>
            <p:nvPr/>
          </p:nvSpPr>
          <p:spPr>
            <a:xfrm>
              <a:off x="768155" y="1490885"/>
              <a:ext cx="1330396" cy="1106926"/>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4. </a:t>
              </a:r>
              <a:r>
                <a:rPr lang="ru-RU" altLang="zh-CN" sz="1400" dirty="0" smtClean="0">
                  <a:latin typeface="Helvetica" panose="020B0604020202020204" pitchFamily="34" charset="0"/>
                  <a:cs typeface="Helvetica" panose="020B0604020202020204" pitchFamily="34" charset="0"/>
                </a:rPr>
                <a:t>На </a:t>
              </a:r>
              <a:r>
                <a:rPr lang="ru-RU" altLang="zh-CN" sz="1400" dirty="0">
                  <a:latin typeface="Helvetica" panose="020B0604020202020204" pitchFamily="34" charset="0"/>
                  <a:cs typeface="Helvetica" panose="020B0604020202020204" pitchFamily="34" charset="0"/>
                </a:rPr>
                <a:t>входные звонки отвечайте после 2-го, максимум после 3-го звонка. </a:t>
              </a:r>
            </a:p>
          </p:txBody>
        </p:sp>
        <p:cxnSp>
          <p:nvCxnSpPr>
            <p:cNvPr id="84" name="直接连接符 11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86" name="组合 113"/>
          <p:cNvGrpSpPr/>
          <p:nvPr/>
        </p:nvGrpSpPr>
        <p:grpSpPr>
          <a:xfrm>
            <a:off x="5372771" y="3982732"/>
            <a:ext cx="2055668" cy="1195041"/>
            <a:chOff x="742758" y="1340833"/>
            <a:chExt cx="1475946" cy="1102059"/>
          </a:xfrm>
        </p:grpSpPr>
        <p:sp>
          <p:nvSpPr>
            <p:cNvPr id="87" name="TextBox 175"/>
            <p:cNvSpPr txBox="1"/>
            <p:nvPr/>
          </p:nvSpPr>
          <p:spPr>
            <a:xfrm>
              <a:off x="742758" y="1534647"/>
              <a:ext cx="1475946" cy="908245"/>
            </a:xfrm>
            <a:prstGeom prst="rect">
              <a:avLst/>
            </a:prstGeom>
            <a:noFill/>
          </p:spPr>
          <p:txBody>
            <a:bodyPr wrap="square" lIns="91431" tIns="45715" rIns="91431" bIns="45715" rtlCol="0">
              <a:spAutoFit/>
            </a:bodyPr>
            <a:lstStyle/>
            <a:p>
              <a:pPr algn="ctr"/>
              <a:r>
                <a:rPr lang="ru-RU" altLang="zh-CN" sz="1600" b="1" dirty="0" smtClean="0">
                  <a:solidFill>
                    <a:srgbClr val="004E91"/>
                  </a:solidFill>
                  <a:latin typeface="Helvetica" panose="020B0604020202020204" pitchFamily="34" charset="0"/>
                  <a:cs typeface="Helvetica" panose="020B0604020202020204" pitchFamily="34" charset="0"/>
                </a:rPr>
                <a:t>6. </a:t>
              </a:r>
              <a:r>
                <a:rPr lang="ru-RU" altLang="zh-CN" sz="1400" dirty="0" smtClean="0">
                  <a:latin typeface="Helvetica" panose="020B0604020202020204" pitchFamily="34" charset="0"/>
                  <a:cs typeface="Helvetica" panose="020B0604020202020204" pitchFamily="34" charset="0"/>
                </a:rPr>
                <a:t>Позвонив</a:t>
              </a:r>
              <a:r>
                <a:rPr lang="ru-RU" altLang="zh-CN" sz="1400" dirty="0">
                  <a:latin typeface="Helvetica" panose="020B0604020202020204" pitchFamily="34" charset="0"/>
                  <a:cs typeface="Helvetica" panose="020B0604020202020204" pitchFamily="34" charset="0"/>
                </a:rPr>
                <a:t>, спросите, может ли отвечающий на ваш звонок говорить с вами.</a:t>
              </a:r>
            </a:p>
          </p:txBody>
        </p:sp>
        <p:cxnSp>
          <p:nvCxnSpPr>
            <p:cNvPr id="89" name="直接连接符 11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068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6" name="矩形 32"/>
          <p:cNvSpPr/>
          <p:nvPr/>
        </p:nvSpPr>
        <p:spPr>
          <a:xfrm>
            <a:off x="1" y="3366380"/>
            <a:ext cx="9143999" cy="653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57" tIns="34629" rIns="69257" bIns="34629" rtlCol="0" anchor="ctr"/>
          <a:lstStyle/>
          <a:p>
            <a:pPr algn="ctr"/>
            <a:endParaRPr lang="zh-CN" altLang="en-US" sz="2100"/>
          </a:p>
        </p:txBody>
      </p:sp>
      <p:grpSp>
        <p:nvGrpSpPr>
          <p:cNvPr id="8" name="组合 34"/>
          <p:cNvGrpSpPr/>
          <p:nvPr/>
        </p:nvGrpSpPr>
        <p:grpSpPr>
          <a:xfrm>
            <a:off x="980281" y="2943349"/>
            <a:ext cx="869810" cy="869555"/>
            <a:chOff x="4345444" y="2542859"/>
            <a:chExt cx="1810550" cy="1811205"/>
          </a:xfrm>
        </p:grpSpPr>
        <p:grpSp>
          <p:nvGrpSpPr>
            <p:cNvPr id="10"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3"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11"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15" name="组合 41"/>
          <p:cNvGrpSpPr/>
          <p:nvPr/>
        </p:nvGrpSpPr>
        <p:grpSpPr>
          <a:xfrm>
            <a:off x="2083323" y="3060302"/>
            <a:ext cx="658312" cy="658119"/>
            <a:chOff x="4345444" y="2542859"/>
            <a:chExt cx="1810550" cy="1811205"/>
          </a:xfrm>
        </p:grpSpPr>
        <p:grpSp>
          <p:nvGrpSpPr>
            <p:cNvPr id="17"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9"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0"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8"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22" name="组合 48"/>
          <p:cNvGrpSpPr/>
          <p:nvPr/>
        </p:nvGrpSpPr>
        <p:grpSpPr>
          <a:xfrm>
            <a:off x="2974865" y="2948592"/>
            <a:ext cx="881783" cy="881527"/>
            <a:chOff x="4345444" y="2542859"/>
            <a:chExt cx="1810550" cy="1811205"/>
          </a:xfrm>
        </p:grpSpPr>
        <p:grpSp>
          <p:nvGrpSpPr>
            <p:cNvPr id="24" name="组合 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7" name="椭圆 53"/>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5" name="椭圆 51"/>
            <p:cNvSpPr/>
            <p:nvPr/>
          </p:nvSpPr>
          <p:spPr>
            <a:xfrm>
              <a:off x="4427702" y="2656211"/>
              <a:ext cx="1606932" cy="1607514"/>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29" name="组合 55"/>
          <p:cNvGrpSpPr/>
          <p:nvPr/>
        </p:nvGrpSpPr>
        <p:grpSpPr>
          <a:xfrm>
            <a:off x="4089878" y="3049070"/>
            <a:ext cx="680771" cy="680574"/>
            <a:chOff x="4345444" y="2542859"/>
            <a:chExt cx="1810550" cy="1811205"/>
          </a:xfrm>
        </p:grpSpPr>
        <p:grpSp>
          <p:nvGrpSpPr>
            <p:cNvPr id="31"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34" name="椭圆 6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2" name="椭圆 59"/>
            <p:cNvSpPr/>
            <p:nvPr/>
          </p:nvSpPr>
          <p:spPr>
            <a:xfrm>
              <a:off x="4466846" y="2664303"/>
              <a:ext cx="1567743" cy="1568310"/>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36" name="组合 63"/>
          <p:cNvGrpSpPr/>
          <p:nvPr/>
        </p:nvGrpSpPr>
        <p:grpSpPr>
          <a:xfrm>
            <a:off x="5003885" y="3049071"/>
            <a:ext cx="680773" cy="680574"/>
            <a:chOff x="4345444" y="2542859"/>
            <a:chExt cx="1810550" cy="1811205"/>
          </a:xfrm>
        </p:grpSpPr>
        <p:grpSp>
          <p:nvGrpSpPr>
            <p:cNvPr id="38"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6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1" name="椭圆 6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9" name="椭圆 66"/>
            <p:cNvSpPr/>
            <p:nvPr/>
          </p:nvSpPr>
          <p:spPr>
            <a:xfrm>
              <a:off x="4466990" y="2664444"/>
              <a:ext cx="1567461" cy="1568026"/>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43" name="组合 70"/>
          <p:cNvGrpSpPr/>
          <p:nvPr/>
        </p:nvGrpSpPr>
        <p:grpSpPr>
          <a:xfrm>
            <a:off x="5917889" y="2936191"/>
            <a:ext cx="906598" cy="906335"/>
            <a:chOff x="4345444" y="2542859"/>
            <a:chExt cx="1810550" cy="1811205"/>
          </a:xfrm>
        </p:grpSpPr>
        <p:grpSp>
          <p:nvGrpSpPr>
            <p:cNvPr id="45" name="组合 7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7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8" name="椭圆 7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6" name="椭圆 73"/>
            <p:cNvSpPr/>
            <p:nvPr/>
          </p:nvSpPr>
          <p:spPr>
            <a:xfrm>
              <a:off x="4464837" y="2666232"/>
              <a:ext cx="1571762" cy="157232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50" name="组合 77"/>
          <p:cNvGrpSpPr/>
          <p:nvPr/>
        </p:nvGrpSpPr>
        <p:grpSpPr>
          <a:xfrm>
            <a:off x="7057720" y="2773027"/>
            <a:ext cx="1233017" cy="1232660"/>
            <a:chOff x="4345444" y="2542859"/>
            <a:chExt cx="1810550" cy="1811205"/>
          </a:xfrm>
        </p:grpSpPr>
        <p:grpSp>
          <p:nvGrpSpPr>
            <p:cNvPr id="52" name="组合 7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4" name="同心圆 8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55" name="椭圆 8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53" name="椭圆 80"/>
            <p:cNvSpPr/>
            <p:nvPr/>
          </p:nvSpPr>
          <p:spPr>
            <a:xfrm>
              <a:off x="4422287" y="2619728"/>
              <a:ext cx="1656864" cy="1657461"/>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grpSp>
        <p:nvGrpSpPr>
          <p:cNvPr id="56" name="组合 83"/>
          <p:cNvGrpSpPr/>
          <p:nvPr/>
        </p:nvGrpSpPr>
        <p:grpSpPr>
          <a:xfrm>
            <a:off x="562871" y="1683087"/>
            <a:ext cx="1803961" cy="948852"/>
            <a:chOff x="724689" y="1472771"/>
            <a:chExt cx="1516141" cy="901039"/>
          </a:xfrm>
        </p:grpSpPr>
        <p:sp>
          <p:nvSpPr>
            <p:cNvPr id="57" name="TextBox 145"/>
            <p:cNvSpPr txBox="1"/>
            <p:nvPr/>
          </p:nvSpPr>
          <p:spPr>
            <a:xfrm>
              <a:off x="724689" y="1472771"/>
              <a:ext cx="1516141" cy="730659"/>
            </a:xfrm>
            <a:prstGeom prst="rect">
              <a:avLst/>
            </a:prstGeom>
            <a:noFill/>
          </p:spPr>
          <p:txBody>
            <a:bodyPr wrap="square" lIns="91431" tIns="45715" rIns="91431" bIns="45715" rtlCol="0">
              <a:spAutoFit/>
            </a:bodyPr>
            <a:lstStyle/>
            <a:p>
              <a:pPr algn="ctr"/>
              <a:r>
                <a:rPr lang="en-US" altLang="zh-CN" sz="1600" b="1" dirty="0">
                  <a:solidFill>
                    <a:srgbClr val="004E91"/>
                  </a:solidFill>
                  <a:latin typeface="Helvetica" panose="020B0604020202020204" pitchFamily="34" charset="0"/>
                  <a:cs typeface="Helvetica" panose="020B0604020202020204" pitchFamily="34" charset="0"/>
                </a:rPr>
                <a:t>8</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400" dirty="0" smtClean="0">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Использование </a:t>
              </a:r>
              <a:r>
                <a:rPr lang="ru-RU" altLang="zh-CN" sz="1400" dirty="0">
                  <a:latin typeface="Helvetica" panose="020B0604020202020204" pitchFamily="34" charset="0"/>
                  <a:cs typeface="Helvetica" panose="020B0604020202020204" pitchFamily="34" charset="0"/>
                </a:rPr>
                <a:t>функции «</a:t>
              </a:r>
              <a:r>
                <a:rPr lang="ru-RU" altLang="zh-CN" sz="1400" dirty="0" err="1">
                  <a:latin typeface="Helvetica" panose="020B0604020202020204" pitchFamily="34" charset="0"/>
                  <a:cs typeface="Helvetica" panose="020B0604020202020204" pitchFamily="34" charset="0"/>
                </a:rPr>
                <a:t>hold</a:t>
              </a:r>
              <a:r>
                <a:rPr lang="ru-RU" altLang="zh-CN" sz="1400" dirty="0">
                  <a:latin typeface="Helvetica" panose="020B0604020202020204" pitchFamily="34" charset="0"/>
                  <a:cs typeface="Helvetica" panose="020B0604020202020204" pitchFamily="34" charset="0"/>
                </a:rPr>
                <a:t>» («удержание»).</a:t>
              </a:r>
            </a:p>
          </p:txBody>
        </p:sp>
        <p:cxnSp>
          <p:nvCxnSpPr>
            <p:cNvPr id="59" name="直接连接符 86"/>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61" name="组合 88"/>
          <p:cNvGrpSpPr/>
          <p:nvPr/>
        </p:nvGrpSpPr>
        <p:grpSpPr>
          <a:xfrm>
            <a:off x="2406109" y="1797736"/>
            <a:ext cx="1854317" cy="984875"/>
            <a:chOff x="763410" y="1698014"/>
            <a:chExt cx="1372987" cy="831068"/>
          </a:xfrm>
        </p:grpSpPr>
        <p:sp>
          <p:nvSpPr>
            <p:cNvPr id="62" name="TextBox 150"/>
            <p:cNvSpPr txBox="1"/>
            <p:nvPr/>
          </p:nvSpPr>
          <p:spPr>
            <a:xfrm>
              <a:off x="763410" y="1698014"/>
              <a:ext cx="1372987" cy="831068"/>
            </a:xfrm>
            <a:prstGeom prst="rect">
              <a:avLst/>
            </a:prstGeom>
            <a:noFill/>
          </p:spPr>
          <p:txBody>
            <a:bodyPr wrap="square" lIns="91431" tIns="45715" rIns="91431" bIns="45715" rtlCol="0">
              <a:spAutoFit/>
            </a:bodyPr>
            <a:lstStyle/>
            <a:p>
              <a:pPr algn="ctr"/>
              <a:r>
                <a:rPr lang="en-US" altLang="zh-CN" sz="1600" b="1" dirty="0" smtClean="0">
                  <a:solidFill>
                    <a:srgbClr val="004E91"/>
                  </a:solidFill>
                  <a:latin typeface="Helvetica" panose="020B0604020202020204" pitchFamily="34" charset="0"/>
                  <a:cs typeface="Helvetica" panose="020B0604020202020204" pitchFamily="34" charset="0"/>
                </a:rPr>
                <a:t>10</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600" b="1" dirty="0" smtClean="0">
                  <a:solidFill>
                    <a:srgbClr val="004E91"/>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Подстраивайтесь </a:t>
              </a:r>
              <a:r>
                <a:rPr lang="ru-RU" altLang="zh-CN" sz="1400" dirty="0">
                  <a:latin typeface="Helvetica" panose="020B0604020202020204" pitchFamily="34" charset="0"/>
                  <a:cs typeface="Helvetica" panose="020B0604020202020204" pitchFamily="34" charset="0"/>
                </a:rPr>
                <a:t>под скорость речи собеседника.</a:t>
              </a:r>
            </a:p>
          </p:txBody>
        </p:sp>
        <p:cxnSp>
          <p:nvCxnSpPr>
            <p:cNvPr id="64" name="直接连接符 91"/>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66" name="组合 93"/>
          <p:cNvGrpSpPr/>
          <p:nvPr/>
        </p:nvGrpSpPr>
        <p:grpSpPr>
          <a:xfrm>
            <a:off x="4358566" y="1371082"/>
            <a:ext cx="1920317" cy="1267325"/>
            <a:chOff x="773829" y="1425190"/>
            <a:chExt cx="1366344" cy="982192"/>
          </a:xfrm>
        </p:grpSpPr>
        <p:sp>
          <p:nvSpPr>
            <p:cNvPr id="67" name="TextBox 155"/>
            <p:cNvSpPr txBox="1"/>
            <p:nvPr/>
          </p:nvSpPr>
          <p:spPr>
            <a:xfrm>
              <a:off x="773829" y="1425190"/>
              <a:ext cx="1366344" cy="763290"/>
            </a:xfrm>
            <a:prstGeom prst="rect">
              <a:avLst/>
            </a:prstGeom>
            <a:noFill/>
          </p:spPr>
          <p:txBody>
            <a:bodyPr wrap="square" lIns="91431" tIns="45715" rIns="91431" bIns="45715" rtlCol="0">
              <a:spAutoFit/>
            </a:bodyPr>
            <a:lstStyle/>
            <a:p>
              <a:pPr algn="ctr"/>
              <a:r>
                <a:rPr lang="en-US" altLang="zh-CN" sz="1600" b="1" dirty="0" smtClean="0">
                  <a:solidFill>
                    <a:srgbClr val="004E91"/>
                  </a:solidFill>
                  <a:latin typeface="Helvetica" panose="020B0604020202020204" pitchFamily="34" charset="0"/>
                  <a:cs typeface="Helvetica" panose="020B0604020202020204" pitchFamily="34" charset="0"/>
                </a:rPr>
                <a:t>12</a:t>
              </a:r>
              <a:r>
                <a:rPr lang="ru-RU" altLang="zh-CN" sz="1600" b="1" dirty="0" smtClean="0">
                  <a:solidFill>
                    <a:srgbClr val="004E91"/>
                  </a:solidFill>
                  <a:latin typeface="Helvetica" panose="020B0604020202020204" pitchFamily="34" charset="0"/>
                  <a:cs typeface="Helvetica" panose="020B0604020202020204" pitchFamily="34" charset="0"/>
                </a:rPr>
                <a:t>.</a:t>
              </a:r>
              <a:r>
                <a:rPr lang="ru-RU" altLang="zh-CN" sz="1400" dirty="0" smtClean="0">
                  <a:solidFill>
                    <a:schemeClr val="tx1">
                      <a:lumMod val="75000"/>
                      <a:lumOff val="25000"/>
                    </a:schemeClr>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Не </a:t>
              </a:r>
              <a:r>
                <a:rPr lang="ru-RU" altLang="zh-CN" sz="1400" dirty="0">
                  <a:latin typeface="Helvetica" panose="020B0604020202020204" pitchFamily="34" charset="0"/>
                  <a:cs typeface="Helvetica" panose="020B0604020202020204" pitchFamily="34" charset="0"/>
                </a:rPr>
                <a:t>извиняйтесь перед собеседником за то, что заняли его время.</a:t>
              </a:r>
            </a:p>
          </p:txBody>
        </p:sp>
        <p:cxnSp>
          <p:nvCxnSpPr>
            <p:cNvPr id="69" name="直接连接符 96"/>
            <p:cNvCxnSpPr/>
            <p:nvPr/>
          </p:nvCxnSpPr>
          <p:spPr>
            <a:xfrm flipV="1">
              <a:off x="1457223" y="2191358"/>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1" name="组合 98"/>
          <p:cNvGrpSpPr/>
          <p:nvPr/>
        </p:nvGrpSpPr>
        <p:grpSpPr>
          <a:xfrm>
            <a:off x="6641053" y="1699270"/>
            <a:ext cx="1941450" cy="984874"/>
            <a:chOff x="726816" y="1643413"/>
            <a:chExt cx="1460370" cy="786372"/>
          </a:xfrm>
        </p:grpSpPr>
        <p:sp>
          <p:nvSpPr>
            <p:cNvPr id="72" name="TextBox 160"/>
            <p:cNvSpPr txBox="1"/>
            <p:nvPr/>
          </p:nvSpPr>
          <p:spPr>
            <a:xfrm>
              <a:off x="726816" y="1643413"/>
              <a:ext cx="1460370" cy="786372"/>
            </a:xfrm>
            <a:prstGeom prst="rect">
              <a:avLst/>
            </a:prstGeom>
            <a:noFill/>
          </p:spPr>
          <p:txBody>
            <a:bodyPr wrap="square" lIns="91431" tIns="45715" rIns="91431" bIns="45715" rtlCol="0">
              <a:spAutoFit/>
            </a:bodyPr>
            <a:lstStyle/>
            <a:p>
              <a:pPr algn="ctr"/>
              <a:r>
                <a:rPr lang="en-US" altLang="zh-CN" sz="1600" b="1" dirty="0" smtClean="0">
                  <a:solidFill>
                    <a:srgbClr val="004E91"/>
                  </a:solidFill>
                  <a:latin typeface="Helvetica" panose="020B0604020202020204" pitchFamily="34" charset="0"/>
                  <a:cs typeface="Helvetica" panose="020B0604020202020204" pitchFamily="34" charset="0"/>
                </a:rPr>
                <a:t>14</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600" b="1" dirty="0" smtClean="0">
                  <a:solidFill>
                    <a:srgbClr val="004E91"/>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Заканчивая </a:t>
              </a:r>
              <a:r>
                <a:rPr lang="ru-RU" altLang="zh-CN" sz="1400" dirty="0">
                  <a:latin typeface="Helvetica" panose="020B0604020202020204" pitchFamily="34" charset="0"/>
                  <a:cs typeface="Helvetica" panose="020B0604020202020204" pitchFamily="34" charset="0"/>
                </a:rPr>
                <a:t>разговор, попрощайтесь с собеседником.</a:t>
              </a:r>
            </a:p>
          </p:txBody>
        </p:sp>
        <p:cxnSp>
          <p:nvCxnSpPr>
            <p:cNvPr id="74" name="直接连接符 101"/>
            <p:cNvCxnSpPr/>
            <p:nvPr/>
          </p:nvCxnSpPr>
          <p:spPr>
            <a:xfrm flipV="1">
              <a:off x="1503976" y="2235125"/>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6" name="组合 103"/>
          <p:cNvGrpSpPr/>
          <p:nvPr/>
        </p:nvGrpSpPr>
        <p:grpSpPr>
          <a:xfrm>
            <a:off x="1443255" y="3927117"/>
            <a:ext cx="1847153" cy="1139917"/>
            <a:chOff x="778378" y="1340833"/>
            <a:chExt cx="1326235" cy="1051224"/>
          </a:xfrm>
        </p:grpSpPr>
        <p:sp>
          <p:nvSpPr>
            <p:cNvPr id="77" name="TextBox 165"/>
            <p:cNvSpPr txBox="1"/>
            <p:nvPr/>
          </p:nvSpPr>
          <p:spPr>
            <a:xfrm>
              <a:off x="778378" y="1483812"/>
              <a:ext cx="1326235" cy="908245"/>
            </a:xfrm>
            <a:prstGeom prst="rect">
              <a:avLst/>
            </a:prstGeom>
            <a:noFill/>
          </p:spPr>
          <p:txBody>
            <a:bodyPr wrap="square" lIns="91431" tIns="45715" rIns="91431" bIns="45715" rtlCol="0">
              <a:spAutoFit/>
            </a:bodyPr>
            <a:lstStyle/>
            <a:p>
              <a:pPr algn="ctr"/>
              <a:r>
                <a:rPr lang="en-US" altLang="zh-CN" sz="1600" b="1" dirty="0">
                  <a:solidFill>
                    <a:srgbClr val="004E91"/>
                  </a:solidFill>
                  <a:latin typeface="Helvetica" panose="020B0604020202020204" pitchFamily="34" charset="0"/>
                  <a:cs typeface="Helvetica" panose="020B0604020202020204" pitchFamily="34" charset="0"/>
                </a:rPr>
                <a:t>9</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600" b="1" dirty="0" smtClean="0">
                  <a:solidFill>
                    <a:srgbClr val="004E91"/>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Если </a:t>
              </a:r>
              <a:r>
                <a:rPr lang="ru-RU" altLang="zh-CN" sz="1400" dirty="0">
                  <a:latin typeface="Helvetica" panose="020B0604020202020204" pitchFamily="34" charset="0"/>
                  <a:cs typeface="Helvetica" panose="020B0604020202020204" pitchFamily="34" charset="0"/>
                </a:rPr>
                <a:t>спрашивают человека, который отсутствует.</a:t>
              </a:r>
            </a:p>
          </p:txBody>
        </p:sp>
        <p:cxnSp>
          <p:nvCxnSpPr>
            <p:cNvPr id="79" name="直接连接符 10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81" name="组合 108"/>
          <p:cNvGrpSpPr/>
          <p:nvPr/>
        </p:nvGrpSpPr>
        <p:grpSpPr>
          <a:xfrm>
            <a:off x="3405115" y="3927119"/>
            <a:ext cx="1852949" cy="932143"/>
            <a:chOff x="768155" y="1340833"/>
            <a:chExt cx="1330396" cy="859617"/>
          </a:xfrm>
        </p:grpSpPr>
        <p:sp>
          <p:nvSpPr>
            <p:cNvPr id="82" name="TextBox 170"/>
            <p:cNvSpPr txBox="1"/>
            <p:nvPr/>
          </p:nvSpPr>
          <p:spPr>
            <a:xfrm>
              <a:off x="768155" y="1490885"/>
              <a:ext cx="1330396" cy="709565"/>
            </a:xfrm>
            <a:prstGeom prst="rect">
              <a:avLst/>
            </a:prstGeom>
            <a:noFill/>
          </p:spPr>
          <p:txBody>
            <a:bodyPr wrap="square" lIns="91431" tIns="45715" rIns="91431" bIns="45715" rtlCol="0">
              <a:spAutoFit/>
            </a:bodyPr>
            <a:lstStyle/>
            <a:p>
              <a:pPr algn="ctr"/>
              <a:r>
                <a:rPr lang="en-US" altLang="zh-CN" sz="1600" b="1" dirty="0" smtClean="0">
                  <a:solidFill>
                    <a:srgbClr val="004E91"/>
                  </a:solidFill>
                  <a:latin typeface="Helvetica" panose="020B0604020202020204" pitchFamily="34" charset="0"/>
                  <a:cs typeface="Helvetica" panose="020B0604020202020204" pitchFamily="34" charset="0"/>
                </a:rPr>
                <a:t>11</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600" b="1" dirty="0" smtClean="0">
                  <a:solidFill>
                    <a:srgbClr val="004E91"/>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Не </a:t>
              </a:r>
              <a:r>
                <a:rPr lang="ru-RU" altLang="zh-CN" sz="1400" dirty="0">
                  <a:latin typeface="Helvetica" panose="020B0604020202020204" pitchFamily="34" charset="0"/>
                  <a:cs typeface="Helvetica" panose="020B0604020202020204" pitchFamily="34" charset="0"/>
                </a:rPr>
                <a:t>жуйте и не пейте, общаясь по телефону.</a:t>
              </a:r>
            </a:p>
          </p:txBody>
        </p:sp>
        <p:cxnSp>
          <p:nvCxnSpPr>
            <p:cNvPr id="84" name="直接连接符 11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86" name="组合 113"/>
          <p:cNvGrpSpPr/>
          <p:nvPr/>
        </p:nvGrpSpPr>
        <p:grpSpPr>
          <a:xfrm>
            <a:off x="5372771" y="3982732"/>
            <a:ext cx="2055668" cy="979597"/>
            <a:chOff x="742758" y="1340833"/>
            <a:chExt cx="1475946" cy="903378"/>
          </a:xfrm>
        </p:grpSpPr>
        <p:sp>
          <p:nvSpPr>
            <p:cNvPr id="87" name="TextBox 175"/>
            <p:cNvSpPr txBox="1"/>
            <p:nvPr/>
          </p:nvSpPr>
          <p:spPr>
            <a:xfrm>
              <a:off x="742758" y="1534647"/>
              <a:ext cx="1475946" cy="709564"/>
            </a:xfrm>
            <a:prstGeom prst="rect">
              <a:avLst/>
            </a:prstGeom>
            <a:noFill/>
          </p:spPr>
          <p:txBody>
            <a:bodyPr wrap="square" lIns="91431" tIns="45715" rIns="91431" bIns="45715" rtlCol="0">
              <a:spAutoFit/>
            </a:bodyPr>
            <a:lstStyle/>
            <a:p>
              <a:pPr algn="ctr"/>
              <a:r>
                <a:rPr lang="en-US" altLang="zh-CN" sz="1600" b="1" dirty="0" smtClean="0">
                  <a:solidFill>
                    <a:srgbClr val="004E91"/>
                  </a:solidFill>
                  <a:latin typeface="Helvetica" panose="020B0604020202020204" pitchFamily="34" charset="0"/>
                  <a:cs typeface="Helvetica" panose="020B0604020202020204" pitchFamily="34" charset="0"/>
                </a:rPr>
                <a:t>13</a:t>
              </a:r>
              <a:r>
                <a:rPr lang="ru-RU" altLang="zh-CN" sz="1600" b="1" dirty="0" smtClean="0">
                  <a:solidFill>
                    <a:srgbClr val="004E91"/>
                  </a:solidFill>
                  <a:latin typeface="Helvetica" panose="020B0604020202020204" pitchFamily="34" charset="0"/>
                  <a:cs typeface="Helvetica" panose="020B0604020202020204" pitchFamily="34" charset="0"/>
                </a:rPr>
                <a:t>.</a:t>
              </a:r>
              <a:r>
                <a:rPr lang="en-US" altLang="zh-CN" sz="1600" b="1" dirty="0" smtClean="0">
                  <a:solidFill>
                    <a:srgbClr val="004E91"/>
                  </a:solidFill>
                  <a:latin typeface="Helvetica" panose="020B0604020202020204" pitchFamily="34" charset="0"/>
                  <a:cs typeface="Helvetica" panose="020B0604020202020204" pitchFamily="34" charset="0"/>
                </a:rPr>
                <a:t> </a:t>
              </a:r>
              <a:r>
                <a:rPr lang="ru-RU" altLang="zh-CN" sz="1400" dirty="0" smtClean="0">
                  <a:latin typeface="Helvetica" panose="020B0604020202020204" pitchFamily="34" charset="0"/>
                  <a:cs typeface="Helvetica" panose="020B0604020202020204" pitchFamily="34" charset="0"/>
                </a:rPr>
                <a:t>Использование </a:t>
              </a:r>
              <a:r>
                <a:rPr lang="ru-RU" altLang="zh-CN" sz="1400" dirty="0">
                  <a:latin typeface="Helvetica" panose="020B0604020202020204" pitchFamily="34" charset="0"/>
                  <a:cs typeface="Helvetica" panose="020B0604020202020204" pitchFamily="34" charset="0"/>
                </a:rPr>
                <a:t>громкой связи (спикерфона).</a:t>
              </a:r>
            </a:p>
          </p:txBody>
        </p:sp>
        <p:cxnSp>
          <p:nvCxnSpPr>
            <p:cNvPr id="89" name="直接连接符 11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671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19269" y="3563287"/>
            <a:ext cx="1136502" cy="144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286627"/>
          </a:xfrm>
        </p:spPr>
        <p:txBody>
          <a:bodyPr>
            <a:noAutofit/>
          </a:bodyPr>
          <a:lstStyle/>
          <a:p>
            <a:r>
              <a:rPr lang="ru-RU" sz="2400" b="1" dirty="0" smtClean="0">
                <a:solidFill>
                  <a:srgbClr val="004E91"/>
                </a:solidFill>
                <a:latin typeface="Helvetica" pitchFamily="2" charset="0"/>
              </a:rPr>
              <a:t>1. Следите </a:t>
            </a:r>
            <a:r>
              <a:rPr lang="ru-RU" sz="2400" b="1" dirty="0">
                <a:solidFill>
                  <a:srgbClr val="004E91"/>
                </a:solidFill>
                <a:latin typeface="Helvetica" pitchFamily="2" charset="0"/>
              </a:rPr>
              <a:t>за интонацией своего голоса.</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4093428"/>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При общении люди передают друг другу информацию с помощью трех каналов: «языка жестов» (55%), интонации (38%) и слов (7%). По телефону мы также передаем собеседнику смысл нашего сообщения с помощью нескольких каналов, только в данном случае закон передачи информации выглядит по-другому. Во-первых, «язык жестов» как бы исчезает, поскольку собеседник нас не видит, а оставшиеся два канала (интонация и слова) передачи информации делят 100% смысла нашего сообщения следующим образом:</a:t>
            </a:r>
          </a:p>
          <a:p>
            <a:pPr indent="441325" algn="ctr">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Интонация — 86%;</a:t>
            </a:r>
          </a:p>
          <a:p>
            <a:pPr indent="441325" algn="ctr">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Слова — 14%.</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Голос передает вашему собеседнику информацию о том, что вы за человек. Вашим голосом вы не только влияете на восприятие, но зачастую и создаете настроение собеседника. При общении по телефону улыбайтесь, будьте полны энергии и энтузиазма. Улыбка и положительное отношение слышатся в интонации.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Не разваливайтесь на стуле, общаясь по телефону. Когда человек полусидит, меняется угол диафрагмы и изменяется тембр его голоса. Поэтому собеседник, даже не видя вас, «услышит», что вы находитесь в расслабленной позе. А это недопустимо, ведь голос человека в таком положении кажется незаинтересованным и полным безразличия. </a:t>
            </a:r>
          </a:p>
        </p:txBody>
      </p:sp>
    </p:spTree>
    <p:extLst>
      <p:ext uri="{BB962C8B-B14F-4D97-AF65-F5344CB8AC3E}">
        <p14:creationId xmlns:p14="http://schemas.microsoft.com/office/powerpoint/2010/main" val="329505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286627"/>
          </a:xfrm>
        </p:spPr>
        <p:txBody>
          <a:bodyPr>
            <a:noAutofit/>
          </a:bodyPr>
          <a:lstStyle/>
          <a:p>
            <a:r>
              <a:rPr lang="ru-RU" sz="2400" b="1" dirty="0">
                <a:solidFill>
                  <a:srgbClr val="004E91"/>
                </a:solidFill>
                <a:latin typeface="Helvetica" pitchFamily="2" charset="0"/>
              </a:rPr>
              <a:t>2</a:t>
            </a:r>
            <a:r>
              <a:rPr lang="ru-RU" sz="2400" b="1" dirty="0" smtClean="0">
                <a:solidFill>
                  <a:srgbClr val="004E91"/>
                </a:solidFill>
                <a:latin typeface="Helvetica" pitchFamily="2" charset="0"/>
              </a:rPr>
              <a:t>. Приветствуйте </a:t>
            </a:r>
            <a:r>
              <a:rPr lang="ru-RU" sz="2400" b="1" dirty="0">
                <a:solidFill>
                  <a:srgbClr val="004E91"/>
                </a:solidFill>
                <a:latin typeface="Helvetica" pitchFamily="2" charset="0"/>
              </a:rPr>
              <a:t>звонящего.</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2169825"/>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вы снимаете телефонную трубку, отвечая на внешний звонок, то, сняв трубку, сразу же поздоровайтесь с позвонившим человеком. Приветствие, конечно же, меняется в зависимости от времени дня, это может быть «Доброе утро (добрый день или добрый вечер)».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Приветствуя звонящего, вы показываете, что его звонок важен для вас и вы ему рады (если это не так, то он не должен об этом знать).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Не уподобляйтесь «телефонным динозаврам», которые, снимая трубку, говорят:</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Алло!  Да!   Слушаю! Приемная!</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4" name="Рисунок 3"/>
          <p:cNvPicPr>
            <a:picLocks noChangeAspect="1"/>
          </p:cNvPicPr>
          <p:nvPr/>
        </p:nvPicPr>
        <p:blipFill>
          <a:blip r:embed="rId3"/>
          <a:stretch>
            <a:fillRect/>
          </a:stretch>
        </p:blipFill>
        <p:spPr>
          <a:xfrm>
            <a:off x="5690425" y="4220942"/>
            <a:ext cx="1897006" cy="1440000"/>
          </a:xfrm>
          <a:prstGeom prst="rect">
            <a:avLst/>
          </a:prstGeom>
        </p:spPr>
      </p:pic>
    </p:spTree>
    <p:extLst>
      <p:ext uri="{BB962C8B-B14F-4D97-AF65-F5344CB8AC3E}">
        <p14:creationId xmlns:p14="http://schemas.microsoft.com/office/powerpoint/2010/main" val="319909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stretch>
            <a:fillRect/>
          </a:stretch>
        </p:blipFill>
        <p:spPr>
          <a:xfrm>
            <a:off x="133593" y="4544378"/>
            <a:ext cx="1192500" cy="1080000"/>
          </a:xfrm>
          <a:prstGeom prst="rect">
            <a:avLst/>
          </a:prstGeom>
        </p:spPr>
      </p:pic>
      <p:pic>
        <p:nvPicPr>
          <p:cNvPr id="11" name="Рисунок 10"/>
          <p:cNvPicPr>
            <a:picLocks noChangeAspect="1"/>
          </p:cNvPicPr>
          <p:nvPr/>
        </p:nvPicPr>
        <p:blipFill>
          <a:blip r:embed="rId4"/>
          <a:stretch>
            <a:fillRect/>
          </a:stretch>
        </p:blipFill>
        <p:spPr>
          <a:xfrm>
            <a:off x="7742961" y="1702792"/>
            <a:ext cx="1206486" cy="1080000"/>
          </a:xfrm>
          <a:prstGeom prst="rect">
            <a:avLst/>
          </a:prstGeom>
        </p:spPr>
      </p:pic>
      <p:pic>
        <p:nvPicPr>
          <p:cNvPr id="4" name="Рисунок 3"/>
          <p:cNvPicPr>
            <a:picLocks noChangeAspect="1"/>
          </p:cNvPicPr>
          <p:nvPr/>
        </p:nvPicPr>
        <p:blipFill>
          <a:blip r:embed="rId5"/>
          <a:stretch>
            <a:fillRect/>
          </a:stretch>
        </p:blipFill>
        <p:spPr>
          <a:xfrm>
            <a:off x="246093" y="1851084"/>
            <a:ext cx="1080000"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267847"/>
            <a:ext cx="8083686" cy="286627"/>
          </a:xfrm>
        </p:spPr>
        <p:txBody>
          <a:bodyPr>
            <a:noAutofit/>
          </a:bodyPr>
          <a:lstStyle/>
          <a:p>
            <a:r>
              <a:rPr lang="ru-RU" sz="2400" b="1" dirty="0">
                <a:solidFill>
                  <a:srgbClr val="004E91"/>
                </a:solidFill>
                <a:latin typeface="Helvetica" pitchFamily="2" charset="0"/>
              </a:rPr>
              <a:t>3</a:t>
            </a:r>
            <a:r>
              <a:rPr lang="ru-RU" sz="2400" b="1" dirty="0" smtClean="0">
                <a:solidFill>
                  <a:srgbClr val="004E91"/>
                </a:solidFill>
                <a:latin typeface="Helvetica" pitchFamily="2" charset="0"/>
              </a:rPr>
              <a:t>. Представляйтесь </a:t>
            </a:r>
            <a:r>
              <a:rPr lang="ru-RU" sz="2400" b="1" dirty="0">
                <a:solidFill>
                  <a:srgbClr val="004E91"/>
                </a:solidFill>
                <a:latin typeface="Helvetica" pitchFamily="2" charset="0"/>
              </a:rPr>
              <a:t>по телефону.</a:t>
            </a: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6" name="组合 34"/>
          <p:cNvGrpSpPr/>
          <p:nvPr/>
        </p:nvGrpSpPr>
        <p:grpSpPr>
          <a:xfrm>
            <a:off x="8079637" y="5418368"/>
            <a:ext cx="869810" cy="869555"/>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4E91"/>
                  </a:solidFill>
                </a:endParaRPr>
              </a:p>
            </p:txBody>
          </p:sp>
        </p:grpSp>
        <p:sp>
          <p:nvSpPr>
            <p:cNvPr id="8" name="椭圆 37"/>
            <p:cNvSpPr/>
            <p:nvPr/>
          </p:nvSpPr>
          <p:spPr>
            <a:xfrm>
              <a:off x="4447523" y="2644973"/>
              <a:ext cx="1606393" cy="1606973"/>
            </a:xfrm>
            <a:prstGeom prst="ellipse">
              <a:avLst/>
            </a:prstGeom>
            <a:solidFill>
              <a:srgbClr val="004E91"/>
            </a:solidFill>
            <a:ln>
              <a:solidFill>
                <a:srgbClr val="004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 name="TextBox 2"/>
          <p:cNvSpPr txBox="1"/>
          <p:nvPr/>
        </p:nvSpPr>
        <p:spPr>
          <a:xfrm>
            <a:off x="960120" y="1317790"/>
            <a:ext cx="7162800" cy="4965462"/>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После приветствия звонящего представьтесь ему, назовите вашу организацию. При приеме внешних звонков используется два подхода, так называемые «минимум» и «максимум»:</a:t>
            </a:r>
          </a:p>
          <a:p>
            <a:pPr indent="441325" algn="ctr">
              <a:lnSpc>
                <a:spcPts val="1600"/>
              </a:lnSpc>
              <a:spcBef>
                <a:spcPts val="300"/>
              </a:spcBef>
              <a:spcAft>
                <a:spcPts val="300"/>
              </a:spcAft>
            </a:pPr>
            <a:r>
              <a:rPr lang="ru-RU" sz="1400" i="1" dirty="0">
                <a:solidFill>
                  <a:srgbClr val="004E91"/>
                </a:solidFill>
                <a:latin typeface="Helvetica" panose="020B0604020202020204" pitchFamily="34" charset="0"/>
                <a:cs typeface="Helvetica" panose="020B0604020202020204" pitchFamily="34" charset="0"/>
              </a:rPr>
              <a:t>Подход «минимум»:</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Приветствие + название структурного подразделения.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Вот как это звучит: «Добрый день, приемная заместителя Губернатора Новгородской области (Фамилия Имя Отчество)».</a:t>
            </a:r>
          </a:p>
          <a:p>
            <a:pPr indent="441325" algn="ctr">
              <a:lnSpc>
                <a:spcPts val="1600"/>
              </a:lnSpc>
              <a:spcBef>
                <a:spcPts val="300"/>
              </a:spcBef>
              <a:spcAft>
                <a:spcPts val="300"/>
              </a:spcAft>
            </a:pPr>
            <a:r>
              <a:rPr lang="ru-RU" sz="1400" i="1" dirty="0">
                <a:solidFill>
                  <a:srgbClr val="004E91"/>
                </a:solidFill>
                <a:latin typeface="Helvetica" panose="020B0604020202020204" pitchFamily="34" charset="0"/>
                <a:cs typeface="Helvetica" panose="020B0604020202020204" pitchFamily="34" charset="0"/>
              </a:rPr>
              <a:t>Подход «максимум»:</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«минимум» + имя специалиста, снявшего трубку.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Вот как это звучит: «Добрый день, приемная заместителя Губернатора Новгородской области (Фамилия Имя Отчество), референт заместителя Губернатора Новгородской области (Имя) слушает».</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Какой из подходов выбрать и использовать, решайте сами. Следование любому из них покажет позвонившим, что вы — профессионал. </a:t>
            </a:r>
            <a:endParaRPr lang="ru-RU" sz="1400" dirty="0" smtClean="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i="1" dirty="0">
                <a:solidFill>
                  <a:srgbClr val="C00000"/>
                </a:solidFill>
                <a:latin typeface="Helvetica" panose="020B0604020202020204" pitchFamily="34" charset="0"/>
                <a:cs typeface="Helvetica" panose="020B0604020202020204" pitchFamily="34" charset="0"/>
              </a:rPr>
              <a:t> Из опыта клиентов фирм</a:t>
            </a:r>
            <a:r>
              <a:rPr lang="ru-RU" sz="1400" i="1" dirty="0" smtClean="0">
                <a:solidFill>
                  <a:srgbClr val="C00000"/>
                </a:solidFill>
                <a:latin typeface="Helvetica" panose="020B0604020202020204" pitchFamily="34" charset="0"/>
                <a:cs typeface="Helvetica" panose="020B0604020202020204" pitchFamily="34" charset="0"/>
              </a:rPr>
              <a:t>:</a:t>
            </a: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         «Помню, позвонил я как-то в одну фирму, а там ответили: «Алло». </a:t>
            </a:r>
            <a:r>
              <a:rPr lang="ru-RU" sz="1400" dirty="0" smtClean="0">
                <a:latin typeface="Helvetica" panose="020B0604020202020204" pitchFamily="34" charset="0"/>
                <a:cs typeface="Helvetica" panose="020B0604020202020204" pitchFamily="34" charset="0"/>
              </a:rPr>
              <a:t/>
            </a:r>
            <a:br>
              <a:rPr lang="ru-RU" sz="1400" dirty="0" smtClean="0">
                <a:latin typeface="Helvetica" panose="020B0604020202020204" pitchFamily="34" charset="0"/>
                <a:cs typeface="Helvetica" panose="020B0604020202020204" pitchFamily="34" charset="0"/>
              </a:rPr>
            </a:br>
            <a:r>
              <a:rPr lang="ru-RU" sz="1400" dirty="0" smtClean="0">
                <a:latin typeface="Helvetica" panose="020B0604020202020204" pitchFamily="34" charset="0"/>
                <a:cs typeface="Helvetica" panose="020B0604020202020204" pitchFamily="34" charset="0"/>
              </a:rPr>
              <a:t>Я </a:t>
            </a:r>
            <a:r>
              <a:rPr lang="ru-RU" sz="1400" dirty="0">
                <a:latin typeface="Helvetica" panose="020B0604020202020204" pitchFamily="34" charset="0"/>
                <a:cs typeface="Helvetica" panose="020B0604020202020204" pitchFamily="34" charset="0"/>
              </a:rPr>
              <a:t>спрашиваю: «Скажите, это фирма «ABC»?», а мне в ответ: «А вы кто?». </a:t>
            </a:r>
            <a:r>
              <a:rPr lang="ru-RU" sz="1400" dirty="0" smtClean="0">
                <a:latin typeface="Helvetica" panose="020B0604020202020204" pitchFamily="34" charset="0"/>
                <a:cs typeface="Helvetica" panose="020B0604020202020204" pitchFamily="34" charset="0"/>
              </a:rPr>
              <a:t/>
            </a:r>
            <a:br>
              <a:rPr lang="ru-RU" sz="1400" dirty="0" smtClean="0">
                <a:latin typeface="Helvetica" panose="020B0604020202020204" pitchFamily="34" charset="0"/>
                <a:cs typeface="Helvetica" panose="020B0604020202020204" pitchFamily="34" charset="0"/>
              </a:rPr>
            </a:br>
            <a:r>
              <a:rPr lang="ru-RU" sz="1400" dirty="0" smtClean="0">
                <a:latin typeface="Helvetica" panose="020B0604020202020204" pitchFamily="34" charset="0"/>
                <a:cs typeface="Helvetica" panose="020B0604020202020204" pitchFamily="34" charset="0"/>
              </a:rPr>
              <a:t>Я </a:t>
            </a:r>
            <a:r>
              <a:rPr lang="ru-RU" sz="1400" dirty="0">
                <a:latin typeface="Helvetica" panose="020B0604020202020204" pitchFamily="34" charset="0"/>
                <a:cs typeface="Helvetica" panose="020B0604020202020204" pitchFamily="34" charset="0"/>
              </a:rPr>
              <a:t>говорю: «Может, я ваш потенциальный клиент», на что меня уверили: «Наши клиенты нас знают!»... и бросили трубку.». </a:t>
            </a:r>
          </a:p>
        </p:txBody>
      </p:sp>
    </p:spTree>
    <p:extLst>
      <p:ext uri="{BB962C8B-B14F-4D97-AF65-F5344CB8AC3E}">
        <p14:creationId xmlns:p14="http://schemas.microsoft.com/office/powerpoint/2010/main" val="3678223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34708" y="1444375"/>
            <a:ext cx="1138910" cy="1080000"/>
          </a:xfrm>
          <a:prstGeom prst="rect">
            <a:avLst/>
          </a:prstGeom>
        </p:spPr>
      </p:pic>
      <p:sp>
        <p:nvSpPr>
          <p:cNvPr id="2" name="Заголовок 1">
            <a:extLst>
              <a:ext uri="{FF2B5EF4-FFF2-40B4-BE49-F238E27FC236}">
                <a16:creationId xmlns:a16="http://schemas.microsoft.com/office/drawing/2014/main" xmlns="" id="{54C441EF-20AB-775A-0EA2-281C690C4EEE}"/>
              </a:ext>
            </a:extLst>
          </p:cNvPr>
          <p:cNvSpPr>
            <a:spLocks noGrp="1"/>
          </p:cNvSpPr>
          <p:nvPr>
            <p:ph type="title"/>
          </p:nvPr>
        </p:nvSpPr>
        <p:spPr>
          <a:xfrm>
            <a:off x="301558" y="154505"/>
            <a:ext cx="8083686" cy="859913"/>
          </a:xfrm>
        </p:spPr>
        <p:txBody>
          <a:bodyPr>
            <a:noAutofit/>
          </a:bodyPr>
          <a:lstStyle/>
          <a:p>
            <a:pPr algn="just"/>
            <a:r>
              <a:rPr lang="ru-RU" sz="2400" b="1" dirty="0">
                <a:solidFill>
                  <a:srgbClr val="004E91"/>
                </a:solidFill>
                <a:latin typeface="Helvetica" pitchFamily="2" charset="0"/>
              </a:rPr>
              <a:t>4</a:t>
            </a:r>
            <a:r>
              <a:rPr lang="ru-RU" sz="2400" b="1" dirty="0" smtClean="0">
                <a:solidFill>
                  <a:srgbClr val="004E91"/>
                </a:solidFill>
                <a:latin typeface="Helvetica" pitchFamily="2" charset="0"/>
              </a:rPr>
              <a:t>. На </a:t>
            </a:r>
            <a:r>
              <a:rPr lang="ru-RU" sz="2400" b="1" dirty="0">
                <a:solidFill>
                  <a:srgbClr val="004E91"/>
                </a:solidFill>
                <a:latin typeface="Helvetica" pitchFamily="2" charset="0"/>
              </a:rPr>
              <a:t>входные звонки отвечайте после 2-го, максимум после 3-го </a:t>
            </a:r>
            <a:r>
              <a:rPr lang="ru-RU" sz="2400" b="1" dirty="0" smtClean="0">
                <a:solidFill>
                  <a:srgbClr val="004E91"/>
                </a:solidFill>
                <a:latin typeface="Helvetica" pitchFamily="2" charset="0"/>
              </a:rPr>
              <a:t>звонка.</a:t>
            </a:r>
            <a:endParaRPr lang="ru-RU" sz="2400" b="1" dirty="0">
              <a:solidFill>
                <a:srgbClr val="004E91"/>
              </a:solidFill>
              <a:latin typeface="Helvetica" pitchFamily="2" charset="0"/>
            </a:endParaRPr>
          </a:p>
        </p:txBody>
      </p:sp>
      <p:cxnSp>
        <p:nvCxnSpPr>
          <p:cNvPr id="5" name="Прямая соединительная линия 4">
            <a:extLst>
              <a:ext uri="{FF2B5EF4-FFF2-40B4-BE49-F238E27FC236}">
                <a16:creationId xmlns:a16="http://schemas.microsoft.com/office/drawing/2014/main" xmlns="" id="{B078C6D5-B61B-67BC-C16C-CA9E644A6229}"/>
              </a:ext>
            </a:extLst>
          </p:cNvPr>
          <p:cNvCxnSpPr/>
          <p:nvPr/>
        </p:nvCxnSpPr>
        <p:spPr>
          <a:xfrm>
            <a:off x="386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60120" y="1317790"/>
            <a:ext cx="7162800" cy="3400931"/>
          </a:xfrm>
          <a:prstGeom prst="rect">
            <a:avLst/>
          </a:prstGeom>
          <a:noFill/>
        </p:spPr>
        <p:txBody>
          <a:bodyPr wrap="square" rtlCol="0">
            <a:spAutoFit/>
          </a:bodyPr>
          <a:lstStyle/>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Это один из законов, который неукоснительно должны исполнять телефонные операторы, секретари компаний, работники «горячих линий» и прочий «телефонный» персонал. И вот почему</a:t>
            </a:r>
            <a:r>
              <a:rPr lang="ru-RU" sz="1400" dirty="0" smtClean="0">
                <a:latin typeface="Helvetica" panose="020B0604020202020204" pitchFamily="34" charset="0"/>
                <a:cs typeface="Helvetica" panose="020B0604020202020204" pitchFamily="34" charset="0"/>
              </a:rPr>
              <a:t>.</a:t>
            </a:r>
            <a:endParaRPr lang="ru-RU" sz="1400" dirty="0">
              <a:latin typeface="Helvetica" panose="020B0604020202020204" pitchFamily="34" charset="0"/>
              <a:cs typeface="Helvetica" panose="020B0604020202020204" pitchFamily="34" charset="0"/>
            </a:endParaRP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снять телефонную трубку после 1-го звонка, то у позвонившего человека возникает впечатление, что вам нечего делать, и вы скучали в ожидании, когда же наконец вам кто-нибудь позвонит.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Не снимайте трубку после первого звонка. Те несколько секунд, которые есть в запасе, позволят вам отвлечься от того, чем вы были заняты, и сосредоточиться на телефонном звонке. </a:t>
            </a:r>
          </a:p>
          <a:p>
            <a:pPr indent="441325" algn="just">
              <a:lnSpc>
                <a:spcPts val="1600"/>
              </a:lnSpc>
              <a:spcBef>
                <a:spcPts val="300"/>
              </a:spcBef>
              <a:spcAft>
                <a:spcPts val="300"/>
              </a:spcAft>
            </a:pPr>
            <a:r>
              <a:rPr lang="ru-RU" sz="1400" dirty="0">
                <a:latin typeface="Helvetica" panose="020B0604020202020204" pitchFamily="34" charset="0"/>
                <a:cs typeface="Helvetica" panose="020B0604020202020204" pitchFamily="34" charset="0"/>
              </a:rPr>
              <a:t>Если дать возможность телефону звонить 4, 5 и более раз, то, во-первых, звонящий начнет нервничать (доказано, что люди в ожидании ответа по телефону очень быстро теряют терпение), а во-вторых, у него формируется вполне «определенное» мнение о вашей заинтересованности в нем и в поступающих звонках вообще. Впоследствии он уже не поверит убеждениям в вашей способности оперативно реагировать на его потребности и проблемы. </a:t>
            </a:r>
          </a:p>
        </p:txBody>
      </p:sp>
      <p:grpSp>
        <p:nvGrpSpPr>
          <p:cNvPr id="11" name="组合 41"/>
          <p:cNvGrpSpPr/>
          <p:nvPr/>
        </p:nvGrpSpPr>
        <p:grpSpPr>
          <a:xfrm>
            <a:off x="8193958" y="5574149"/>
            <a:ext cx="658312" cy="658119"/>
            <a:chOff x="4345444" y="2542859"/>
            <a:chExt cx="1810550" cy="1811205"/>
          </a:xfrm>
        </p:grpSpPr>
        <p:grpSp>
          <p:nvGrpSpPr>
            <p:cNvPr id="12"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 name="椭圆 44"/>
            <p:cNvSpPr/>
            <p:nvPr/>
          </p:nvSpPr>
          <p:spPr>
            <a:xfrm>
              <a:off x="4483177" y="2680639"/>
              <a:ext cx="1535084" cy="1535638"/>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pic>
        <p:nvPicPr>
          <p:cNvPr id="6" name="Рисунок 5"/>
          <p:cNvPicPr>
            <a:picLocks noChangeAspect="1"/>
          </p:cNvPicPr>
          <p:nvPr/>
        </p:nvPicPr>
        <p:blipFill>
          <a:blip r:embed="rId4"/>
          <a:stretch>
            <a:fillRect/>
          </a:stretch>
        </p:blipFill>
        <p:spPr>
          <a:xfrm>
            <a:off x="5977435" y="4904213"/>
            <a:ext cx="1576063" cy="1440000"/>
          </a:xfrm>
          <a:prstGeom prst="rect">
            <a:avLst/>
          </a:prstGeom>
        </p:spPr>
      </p:pic>
    </p:spTree>
    <p:extLst>
      <p:ext uri="{BB962C8B-B14F-4D97-AF65-F5344CB8AC3E}">
        <p14:creationId xmlns:p14="http://schemas.microsoft.com/office/powerpoint/2010/main" val="9091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2708</Words>
  <Application>Microsoft Office PowerPoint</Application>
  <PresentationFormat>Экран (4:3)</PresentationFormat>
  <Paragraphs>153</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Введение</vt:lpstr>
      <vt:lpstr>Презентация PowerPoint</vt:lpstr>
      <vt:lpstr>Презентация PowerPoint</vt:lpstr>
      <vt:lpstr>Презентация PowerPoint</vt:lpstr>
      <vt:lpstr>1. Следите за интонацией своего голоса.</vt:lpstr>
      <vt:lpstr>2. Приветствуйте звонящего.</vt:lpstr>
      <vt:lpstr>3. Представляйтесь по телефону.</vt:lpstr>
      <vt:lpstr>4. На входные звонки отвечайте после 2-го, максимум после 3-го звонка.</vt:lpstr>
      <vt:lpstr>5. Позвонив, не говорите «Вас беспокоит...» или «Вас тревожит...». </vt:lpstr>
      <vt:lpstr>6. Позвонив, спросите, может ли отвечающий на ваш звонок говорить с вами.</vt:lpstr>
      <vt:lpstr>7. Переходите к сути своего звонка как можно быстрее.</vt:lpstr>
      <vt:lpstr>8. Использование функции «hold» («удержание»).</vt:lpstr>
      <vt:lpstr>8. Использование функции «hold» («удержание»).</vt:lpstr>
      <vt:lpstr>9. Если спрашивают человека, который отсутствует.</vt:lpstr>
      <vt:lpstr>10. Подстраивайтесь под скорость речи собеседника.</vt:lpstr>
      <vt:lpstr>11. Не жуйте и не пейте, общаясь по телефону.</vt:lpstr>
      <vt:lpstr>12. Не извиняйтесь перед собеседником за то, что заняли его время.</vt:lpstr>
      <vt:lpstr>13. Использование громкой связи (спикерфона).</vt:lpstr>
      <vt:lpstr>14. Заканчивая разговор, попрощайтесь с собеседником.</vt:lpstr>
      <vt:lpstr>Заключение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Васильева Любовь Николаевна</cp:lastModifiedBy>
  <cp:revision>17</cp:revision>
  <dcterms:created xsi:type="dcterms:W3CDTF">2022-06-28T08:32:07Z</dcterms:created>
  <dcterms:modified xsi:type="dcterms:W3CDTF">2022-12-16T12:39:46Z</dcterms:modified>
</cp:coreProperties>
</file>